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8"/>
  </p:notesMasterIdLst>
  <p:sldIdLst>
    <p:sldId id="383" r:id="rId3"/>
    <p:sldId id="384" r:id="rId4"/>
    <p:sldId id="385"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369" r:id="rId22"/>
    <p:sldId id="371" r:id="rId23"/>
    <p:sldId id="367" r:id="rId24"/>
    <p:sldId id="368" r:id="rId25"/>
    <p:sldId id="402" r:id="rId26"/>
    <p:sldId id="403" r:id="rId27"/>
    <p:sldId id="373" r:id="rId28"/>
    <p:sldId id="404" r:id="rId29"/>
    <p:sldId id="405" r:id="rId30"/>
    <p:sldId id="406" r:id="rId31"/>
    <p:sldId id="407" r:id="rId32"/>
    <p:sldId id="378" r:id="rId33"/>
    <p:sldId id="380" r:id="rId34"/>
    <p:sldId id="408" r:id="rId35"/>
    <p:sldId id="379" r:id="rId36"/>
    <p:sldId id="272" r:id="rId37"/>
    <p:sldId id="257" r:id="rId38"/>
    <p:sldId id="351" r:id="rId39"/>
    <p:sldId id="287" r:id="rId40"/>
    <p:sldId id="364" r:id="rId41"/>
    <p:sldId id="349" r:id="rId42"/>
    <p:sldId id="350" r:id="rId43"/>
    <p:sldId id="365" r:id="rId44"/>
    <p:sldId id="338" r:id="rId45"/>
    <p:sldId id="377" r:id="rId46"/>
    <p:sldId id="293" r:id="rId47"/>
    <p:sldId id="288" r:id="rId48"/>
    <p:sldId id="344" r:id="rId49"/>
    <p:sldId id="348" r:id="rId50"/>
    <p:sldId id="346" r:id="rId51"/>
    <p:sldId id="347" r:id="rId52"/>
    <p:sldId id="341" r:id="rId53"/>
    <p:sldId id="342" r:id="rId54"/>
    <p:sldId id="286" r:id="rId55"/>
    <p:sldId id="289" r:id="rId56"/>
    <p:sldId id="292" r:id="rId57"/>
    <p:sldId id="361" r:id="rId58"/>
    <p:sldId id="269" r:id="rId59"/>
    <p:sldId id="409" r:id="rId60"/>
    <p:sldId id="271" r:id="rId61"/>
    <p:sldId id="273" r:id="rId62"/>
    <p:sldId id="410" r:id="rId63"/>
    <p:sldId id="274" r:id="rId64"/>
    <p:sldId id="340" r:id="rId65"/>
    <p:sldId id="362" r:id="rId66"/>
    <p:sldId id="275" r:id="rId67"/>
    <p:sldId id="276" r:id="rId68"/>
    <p:sldId id="291" r:id="rId69"/>
    <p:sldId id="284" r:id="rId70"/>
    <p:sldId id="411" r:id="rId71"/>
    <p:sldId id="352" r:id="rId72"/>
    <p:sldId id="412" r:id="rId73"/>
    <p:sldId id="294" r:id="rId74"/>
    <p:sldId id="329" r:id="rId75"/>
    <p:sldId id="330" r:id="rId76"/>
    <p:sldId id="333" r:id="rId77"/>
    <p:sldId id="334" r:id="rId78"/>
    <p:sldId id="296" r:id="rId79"/>
    <p:sldId id="332" r:id="rId80"/>
    <p:sldId id="413" r:id="rId81"/>
    <p:sldId id="331" r:id="rId82"/>
    <p:sldId id="305" r:id="rId83"/>
    <p:sldId id="335" r:id="rId84"/>
    <p:sldId id="336" r:id="rId85"/>
    <p:sldId id="337" r:id="rId86"/>
    <p:sldId id="414" r:id="rId87"/>
    <p:sldId id="302" r:id="rId88"/>
    <p:sldId id="300" r:id="rId89"/>
    <p:sldId id="301" r:id="rId90"/>
    <p:sldId id="304" r:id="rId91"/>
    <p:sldId id="415"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41" r:id="rId116"/>
    <p:sldId id="439" r:id="rId117"/>
    <p:sldId id="440" r:id="rId118"/>
    <p:sldId id="315" r:id="rId119"/>
    <p:sldId id="318" r:id="rId120"/>
    <p:sldId id="322" r:id="rId121"/>
    <p:sldId id="324" r:id="rId122"/>
    <p:sldId id="323" r:id="rId123"/>
    <p:sldId id="326" r:id="rId124"/>
    <p:sldId id="327" r:id="rId125"/>
    <p:sldId id="328" r:id="rId126"/>
    <p:sldId id="442" r:id="rId127"/>
  </p:sldIdLst>
  <p:sldSz cx="9144000" cy="6858000" type="screen4x3"/>
  <p:notesSz cx="7010400" cy="9296400"/>
  <p:custShowLst>
    <p:custShow name="Rotating Lead In" id="0">
      <p:sldLst>
        <p:sld r:id="rId3"/>
      </p:sldLst>
    </p:custShow>
    <p:custShow name="15 Minute Timer" id="1">
      <p:sldLst>
        <p:sld r:id="rId4"/>
        <p:sld r:id="rId5"/>
        <p:sld r:id="rId6"/>
        <p:sld r:id="rId7"/>
        <p:sld r:id="rId8"/>
        <p:sld r:id="rId9"/>
        <p:sld r:id="rId10"/>
        <p:sld r:id="rId11"/>
        <p:sld r:id="rId12"/>
        <p:sld r:id="rId13"/>
        <p:sld r:id="rId14"/>
        <p:sld r:id="rId15"/>
        <p:sld r:id="rId16"/>
        <p:sld r:id="rId17"/>
        <p:sld r:id="rId18"/>
      </p:sldLst>
    </p:custShow>
    <p:custShow name="10 Minute Timer" id="2">
      <p:sldLst>
        <p:sld r:id="rId9"/>
        <p:sld r:id="rId10"/>
        <p:sld r:id="rId11"/>
        <p:sld r:id="rId12"/>
        <p:sld r:id="rId13"/>
        <p:sld r:id="rId14"/>
        <p:sld r:id="rId15"/>
        <p:sld r:id="rId16"/>
        <p:sld r:id="rId17"/>
        <p:sld r:id="rId18"/>
      </p:sldLst>
    </p:custShow>
    <p:custShow name="7 Minute Timer" id="3">
      <p:sldLst>
        <p:sld r:id="rId12"/>
        <p:sld r:id="rId13"/>
        <p:sld r:id="rId14"/>
        <p:sld r:id="rId15"/>
        <p:sld r:id="rId16"/>
        <p:sld r:id="rId17"/>
        <p:sld r:id="rId18"/>
      </p:sldLst>
    </p:custShow>
    <p:custShow name="5 Minute Timer" id="4">
      <p:sldLst>
        <p:sld r:id="rId14"/>
        <p:sld r:id="rId15"/>
        <p:sld r:id="rId16"/>
        <p:sld r:id="rId17"/>
        <p:sld r:id="rId1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03" autoAdjust="0"/>
  </p:normalViewPr>
  <p:slideViewPr>
    <p:cSldViewPr>
      <p:cViewPr varScale="1">
        <p:scale>
          <a:sx n="86" d="100"/>
          <a:sy n="86" d="100"/>
        </p:scale>
        <p:origin x="2100" y="60"/>
      </p:cViewPr>
      <p:guideLst>
        <p:guide orient="horz" pos="2160"/>
        <p:guide pos="2880"/>
      </p:guideLst>
    </p:cSldViewPr>
  </p:slideViewPr>
  <p:notesTextViewPr>
    <p:cViewPr>
      <p:scale>
        <a:sx n="3" d="2"/>
        <a:sy n="3" d="2"/>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iagrams/_rels/data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67.jpeg"/><Relationship Id="rId4" Type="http://schemas.openxmlformats.org/officeDocument/2006/relationships/image" Target="../media/image70.jpeg"/></Relationships>
</file>

<file path=ppt/diagrams/_rels/data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image" Target="../media/image67.jpeg"/><Relationship Id="rId4" Type="http://schemas.openxmlformats.org/officeDocument/2006/relationships/image" Target="../media/image70.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67.jpeg"/><Relationship Id="rId4" Type="http://schemas.openxmlformats.org/officeDocument/2006/relationships/image" Target="../media/image70.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jpeg"/><Relationship Id="rId1" Type="http://schemas.openxmlformats.org/officeDocument/2006/relationships/image" Target="../media/image67.jpeg"/><Relationship Id="rId4" Type="http://schemas.openxmlformats.org/officeDocument/2006/relationships/image" Target="../media/image7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C0D895-DCBA-4B2A-BA11-FB30084CB7B4}" type="doc">
      <dgm:prSet loTypeId="urn:microsoft.com/office/officeart/2005/8/layout/StepDownProcess" loCatId="process" qsTypeId="urn:microsoft.com/office/officeart/2005/8/quickstyle/3d7" qsCatId="3D" csTypeId="urn:microsoft.com/office/officeart/2005/8/colors/accent1_2" csCatId="accent1" phldr="1"/>
      <dgm:spPr/>
      <dgm:t>
        <a:bodyPr/>
        <a:lstStyle/>
        <a:p>
          <a:endParaRPr lang="en-US"/>
        </a:p>
      </dgm:t>
    </dgm:pt>
    <dgm:pt modelId="{8E5E5664-2927-4005-8921-F158F85C0FA2}">
      <dgm:prSet phldrT="[Text]"/>
      <dgm:spPr/>
      <dgm:t>
        <a:bodyPr/>
        <a:lstStyle/>
        <a:p>
          <a:r>
            <a:rPr lang="en-US" dirty="0"/>
            <a:t>Data Management</a:t>
          </a:r>
        </a:p>
      </dgm:t>
    </dgm:pt>
    <dgm:pt modelId="{A6870682-39CF-4234-96F1-089308897CFB}" type="parTrans" cxnId="{B2676323-74C6-4DE2-9421-8DF78B6F6172}">
      <dgm:prSet/>
      <dgm:spPr/>
      <dgm:t>
        <a:bodyPr/>
        <a:lstStyle/>
        <a:p>
          <a:endParaRPr lang="en-US"/>
        </a:p>
      </dgm:t>
    </dgm:pt>
    <dgm:pt modelId="{0D8FC67E-269D-455F-B8B6-B4FAB72CD9CD}" type="sibTrans" cxnId="{B2676323-74C6-4DE2-9421-8DF78B6F6172}">
      <dgm:prSet/>
      <dgm:spPr/>
      <dgm:t>
        <a:bodyPr/>
        <a:lstStyle/>
        <a:p>
          <a:endParaRPr lang="en-US"/>
        </a:p>
      </dgm:t>
    </dgm:pt>
    <dgm:pt modelId="{9AEA75A1-CFC1-4552-A4D6-4D4DB42C795E}">
      <dgm:prSet phldrT="[Text]" phldr="1"/>
      <dgm:spPr/>
      <dgm:t>
        <a:bodyPr/>
        <a:lstStyle/>
        <a:p>
          <a:endParaRPr lang="en-US"/>
        </a:p>
      </dgm:t>
    </dgm:pt>
    <dgm:pt modelId="{431951D2-742D-4F51-9261-5D8FF9E70691}" type="parTrans" cxnId="{3907B7D9-2D3C-4D69-8F21-AD76F80B43C4}">
      <dgm:prSet/>
      <dgm:spPr/>
      <dgm:t>
        <a:bodyPr/>
        <a:lstStyle/>
        <a:p>
          <a:endParaRPr lang="en-US"/>
        </a:p>
      </dgm:t>
    </dgm:pt>
    <dgm:pt modelId="{57C5DB48-CC24-4306-A9E4-F9A8DAC634EB}" type="sibTrans" cxnId="{3907B7D9-2D3C-4D69-8F21-AD76F80B43C4}">
      <dgm:prSet/>
      <dgm:spPr/>
      <dgm:t>
        <a:bodyPr/>
        <a:lstStyle/>
        <a:p>
          <a:endParaRPr lang="en-US"/>
        </a:p>
      </dgm:t>
    </dgm:pt>
    <dgm:pt modelId="{5ED424DB-01BA-48BE-B5E7-0EE68F883B10}">
      <dgm:prSet phldrT="[Text]"/>
      <dgm:spPr/>
      <dgm:t>
        <a:bodyPr/>
        <a:lstStyle/>
        <a:p>
          <a:r>
            <a:rPr lang="en-US" dirty="0"/>
            <a:t>Data Tools</a:t>
          </a:r>
        </a:p>
      </dgm:t>
    </dgm:pt>
    <dgm:pt modelId="{A55D9E92-15B0-4388-AAF7-63DE9A5FD725}" type="parTrans" cxnId="{8E54F3C5-34C5-4535-9404-531C4104CC64}">
      <dgm:prSet/>
      <dgm:spPr/>
      <dgm:t>
        <a:bodyPr/>
        <a:lstStyle/>
        <a:p>
          <a:endParaRPr lang="en-US"/>
        </a:p>
      </dgm:t>
    </dgm:pt>
    <dgm:pt modelId="{F072F179-928E-476D-A8FD-C5ABE1ECCF34}" type="sibTrans" cxnId="{8E54F3C5-34C5-4535-9404-531C4104CC64}">
      <dgm:prSet/>
      <dgm:spPr/>
      <dgm:t>
        <a:bodyPr/>
        <a:lstStyle/>
        <a:p>
          <a:endParaRPr lang="en-US"/>
        </a:p>
      </dgm:t>
    </dgm:pt>
    <dgm:pt modelId="{7355112B-1C21-444C-8B53-1C3517BC8501}">
      <dgm:prSet phldrT="[Text]" phldr="1"/>
      <dgm:spPr/>
      <dgm:t>
        <a:bodyPr/>
        <a:lstStyle/>
        <a:p>
          <a:endParaRPr lang="en-US"/>
        </a:p>
      </dgm:t>
    </dgm:pt>
    <dgm:pt modelId="{5081EF89-D47A-41EC-B4EE-A0D2122E96FA}" type="parTrans" cxnId="{026DEF8E-696E-40DE-AD5A-B425C0524260}">
      <dgm:prSet/>
      <dgm:spPr/>
      <dgm:t>
        <a:bodyPr/>
        <a:lstStyle/>
        <a:p>
          <a:endParaRPr lang="en-US"/>
        </a:p>
      </dgm:t>
    </dgm:pt>
    <dgm:pt modelId="{B0585DFA-2CC6-4B51-A3F8-4B8BC5ABD031}" type="sibTrans" cxnId="{026DEF8E-696E-40DE-AD5A-B425C0524260}">
      <dgm:prSet/>
      <dgm:spPr/>
      <dgm:t>
        <a:bodyPr/>
        <a:lstStyle/>
        <a:p>
          <a:endParaRPr lang="en-US"/>
        </a:p>
      </dgm:t>
    </dgm:pt>
    <dgm:pt modelId="{9A0A6E34-95E6-4101-AEF1-0A3127DCA916}">
      <dgm:prSet phldrT="[Text]"/>
      <dgm:spPr/>
      <dgm:t>
        <a:bodyPr/>
        <a:lstStyle/>
        <a:p>
          <a:r>
            <a:rPr lang="en-US" dirty="0"/>
            <a:t>Designing A Relational Database</a:t>
          </a:r>
        </a:p>
      </dgm:t>
    </dgm:pt>
    <dgm:pt modelId="{9BDD824E-C4AD-4326-B698-6CA2AE52BD9B}" type="parTrans" cxnId="{02BDB7D1-77C1-43DA-A705-A89FDF5D87C5}">
      <dgm:prSet/>
      <dgm:spPr/>
      <dgm:t>
        <a:bodyPr/>
        <a:lstStyle/>
        <a:p>
          <a:endParaRPr lang="en-US"/>
        </a:p>
      </dgm:t>
    </dgm:pt>
    <dgm:pt modelId="{C221F5E9-9823-4183-BF51-4393BCECC6BD}" type="sibTrans" cxnId="{02BDB7D1-77C1-43DA-A705-A89FDF5D87C5}">
      <dgm:prSet/>
      <dgm:spPr/>
      <dgm:t>
        <a:bodyPr/>
        <a:lstStyle/>
        <a:p>
          <a:endParaRPr lang="en-US"/>
        </a:p>
      </dgm:t>
    </dgm:pt>
    <dgm:pt modelId="{AD3E7454-520B-4CC1-80F2-1F4A21AB30EB}">
      <dgm:prSet phldrT="[Text]" phldr="1"/>
      <dgm:spPr/>
      <dgm:t>
        <a:bodyPr/>
        <a:lstStyle/>
        <a:p>
          <a:endParaRPr lang="en-US" dirty="0"/>
        </a:p>
      </dgm:t>
    </dgm:pt>
    <dgm:pt modelId="{130728A9-6D69-4085-935D-65D1AC2C70B3}" type="parTrans" cxnId="{B62091BC-011A-4374-A125-16BB1EC50695}">
      <dgm:prSet/>
      <dgm:spPr/>
      <dgm:t>
        <a:bodyPr/>
        <a:lstStyle/>
        <a:p>
          <a:endParaRPr lang="en-US"/>
        </a:p>
      </dgm:t>
    </dgm:pt>
    <dgm:pt modelId="{6C0A0A05-58A2-499D-931A-CF688A1DBA5D}" type="sibTrans" cxnId="{B62091BC-011A-4374-A125-16BB1EC50695}">
      <dgm:prSet/>
      <dgm:spPr/>
      <dgm:t>
        <a:bodyPr/>
        <a:lstStyle/>
        <a:p>
          <a:endParaRPr lang="en-US"/>
        </a:p>
      </dgm:t>
    </dgm:pt>
    <dgm:pt modelId="{70D91C6F-AF07-41B8-87C0-C8E93D433868}">
      <dgm:prSet phldrT="[Text]"/>
      <dgm:spPr/>
      <dgm:t>
        <a:bodyPr/>
        <a:lstStyle/>
        <a:p>
          <a:r>
            <a:rPr lang="en-US" dirty="0"/>
            <a:t>Using Microsoft Access</a:t>
          </a:r>
        </a:p>
      </dgm:t>
    </dgm:pt>
    <dgm:pt modelId="{0F71CAC8-8962-46EE-A271-0E747715F117}" type="parTrans" cxnId="{813EE609-C318-4C53-9CC2-153F07B89B0A}">
      <dgm:prSet/>
      <dgm:spPr/>
      <dgm:t>
        <a:bodyPr/>
        <a:lstStyle/>
        <a:p>
          <a:endParaRPr lang="en-US"/>
        </a:p>
      </dgm:t>
    </dgm:pt>
    <dgm:pt modelId="{F8BD3919-FE42-420D-AA7B-C83668587F9D}" type="sibTrans" cxnId="{813EE609-C318-4C53-9CC2-153F07B89B0A}">
      <dgm:prSet/>
      <dgm:spPr/>
      <dgm:t>
        <a:bodyPr/>
        <a:lstStyle/>
        <a:p>
          <a:endParaRPr lang="en-US"/>
        </a:p>
      </dgm:t>
    </dgm:pt>
    <dgm:pt modelId="{CF0075BF-B85F-4448-92A3-368AFDDE34DF}" type="pres">
      <dgm:prSet presAssocID="{1BC0D895-DCBA-4B2A-BA11-FB30084CB7B4}" presName="rootnode" presStyleCnt="0">
        <dgm:presLayoutVars>
          <dgm:chMax/>
          <dgm:chPref/>
          <dgm:dir/>
          <dgm:animLvl val="lvl"/>
        </dgm:presLayoutVars>
      </dgm:prSet>
      <dgm:spPr/>
    </dgm:pt>
    <dgm:pt modelId="{65B1C35E-FAB4-4FB1-8C04-D3372C608C9E}" type="pres">
      <dgm:prSet presAssocID="{8E5E5664-2927-4005-8921-F158F85C0FA2}" presName="composite" presStyleCnt="0"/>
      <dgm:spPr/>
    </dgm:pt>
    <dgm:pt modelId="{C5DAAC97-065C-44FA-B0B0-CFB540FD874C}" type="pres">
      <dgm:prSet presAssocID="{8E5E5664-2927-4005-8921-F158F85C0FA2}" presName="bentUpArrow1" presStyleLbl="alignImgPlace1" presStyleIdx="0" presStyleCnt="3"/>
      <dgm:spPr/>
    </dgm:pt>
    <dgm:pt modelId="{87691FF3-3576-427D-9AD3-BEEB3A9CC4E7}" type="pres">
      <dgm:prSet presAssocID="{8E5E5664-2927-4005-8921-F158F85C0FA2}" presName="ParentText" presStyleLbl="node1" presStyleIdx="0" presStyleCnt="4">
        <dgm:presLayoutVars>
          <dgm:chMax val="1"/>
          <dgm:chPref val="1"/>
          <dgm:bulletEnabled val="1"/>
        </dgm:presLayoutVars>
      </dgm:prSet>
      <dgm:spPr/>
    </dgm:pt>
    <dgm:pt modelId="{624949D5-698F-4643-9B7D-7B4BEFB81C92}" type="pres">
      <dgm:prSet presAssocID="{8E5E5664-2927-4005-8921-F158F85C0FA2}" presName="ChildText" presStyleLbl="revTx" presStyleIdx="0" presStyleCnt="3">
        <dgm:presLayoutVars>
          <dgm:chMax val="0"/>
          <dgm:chPref val="0"/>
          <dgm:bulletEnabled val="1"/>
        </dgm:presLayoutVars>
      </dgm:prSet>
      <dgm:spPr/>
    </dgm:pt>
    <dgm:pt modelId="{C54B9EB4-29C8-43CC-96F5-FFCBDBFC54D1}" type="pres">
      <dgm:prSet presAssocID="{0D8FC67E-269D-455F-B8B6-B4FAB72CD9CD}" presName="sibTrans" presStyleCnt="0"/>
      <dgm:spPr/>
    </dgm:pt>
    <dgm:pt modelId="{9D67F86F-34F5-4B45-A3F3-1B74F6DD9F90}" type="pres">
      <dgm:prSet presAssocID="{5ED424DB-01BA-48BE-B5E7-0EE68F883B10}" presName="composite" presStyleCnt="0"/>
      <dgm:spPr/>
    </dgm:pt>
    <dgm:pt modelId="{6C7FD763-4D7B-449D-85AF-6DABDA991831}" type="pres">
      <dgm:prSet presAssocID="{5ED424DB-01BA-48BE-B5E7-0EE68F883B10}" presName="bentUpArrow1" presStyleLbl="alignImgPlace1" presStyleIdx="1" presStyleCnt="3"/>
      <dgm:spPr/>
    </dgm:pt>
    <dgm:pt modelId="{87DF924F-DED8-4B47-9991-FFE021D11CF0}" type="pres">
      <dgm:prSet presAssocID="{5ED424DB-01BA-48BE-B5E7-0EE68F883B10}" presName="ParentText" presStyleLbl="node1" presStyleIdx="1" presStyleCnt="4">
        <dgm:presLayoutVars>
          <dgm:chMax val="1"/>
          <dgm:chPref val="1"/>
          <dgm:bulletEnabled val="1"/>
        </dgm:presLayoutVars>
      </dgm:prSet>
      <dgm:spPr/>
    </dgm:pt>
    <dgm:pt modelId="{C9047134-0C1D-4D2D-9CBE-BE63742D2C9E}" type="pres">
      <dgm:prSet presAssocID="{5ED424DB-01BA-48BE-B5E7-0EE68F883B10}" presName="ChildText" presStyleLbl="revTx" presStyleIdx="1" presStyleCnt="3">
        <dgm:presLayoutVars>
          <dgm:chMax val="0"/>
          <dgm:chPref val="0"/>
          <dgm:bulletEnabled val="1"/>
        </dgm:presLayoutVars>
      </dgm:prSet>
      <dgm:spPr/>
    </dgm:pt>
    <dgm:pt modelId="{27CD1490-9F83-41CD-AEF2-703298AAD2B6}" type="pres">
      <dgm:prSet presAssocID="{F072F179-928E-476D-A8FD-C5ABE1ECCF34}" presName="sibTrans" presStyleCnt="0"/>
      <dgm:spPr/>
    </dgm:pt>
    <dgm:pt modelId="{73B993A4-6A4C-44E4-B041-B033CBB9A477}" type="pres">
      <dgm:prSet presAssocID="{9A0A6E34-95E6-4101-AEF1-0A3127DCA916}" presName="composite" presStyleCnt="0"/>
      <dgm:spPr/>
    </dgm:pt>
    <dgm:pt modelId="{F68BDED5-1A22-4234-8CC6-C7F18C1B8640}" type="pres">
      <dgm:prSet presAssocID="{9A0A6E34-95E6-4101-AEF1-0A3127DCA916}" presName="bentUpArrow1" presStyleLbl="alignImgPlace1" presStyleIdx="2" presStyleCnt="3"/>
      <dgm:spPr/>
    </dgm:pt>
    <dgm:pt modelId="{914D37FD-A704-45A8-94CA-215666F8DF3F}" type="pres">
      <dgm:prSet presAssocID="{9A0A6E34-95E6-4101-AEF1-0A3127DCA916}" presName="ParentText" presStyleLbl="node1" presStyleIdx="2" presStyleCnt="4">
        <dgm:presLayoutVars>
          <dgm:chMax val="1"/>
          <dgm:chPref val="1"/>
          <dgm:bulletEnabled val="1"/>
        </dgm:presLayoutVars>
      </dgm:prSet>
      <dgm:spPr/>
    </dgm:pt>
    <dgm:pt modelId="{05321752-6FAE-4DDC-8B73-8C6F4FCAAD92}" type="pres">
      <dgm:prSet presAssocID="{9A0A6E34-95E6-4101-AEF1-0A3127DCA916}" presName="ChildText" presStyleLbl="revTx" presStyleIdx="2" presStyleCnt="3">
        <dgm:presLayoutVars>
          <dgm:chMax val="0"/>
          <dgm:chPref val="0"/>
          <dgm:bulletEnabled val="1"/>
        </dgm:presLayoutVars>
      </dgm:prSet>
      <dgm:spPr/>
    </dgm:pt>
    <dgm:pt modelId="{7081751B-31A7-426C-BE72-8ECBA8905255}" type="pres">
      <dgm:prSet presAssocID="{C221F5E9-9823-4183-BF51-4393BCECC6BD}" presName="sibTrans" presStyleCnt="0"/>
      <dgm:spPr/>
    </dgm:pt>
    <dgm:pt modelId="{A8022C93-FE0C-4956-A351-1C0559FAB21C}" type="pres">
      <dgm:prSet presAssocID="{70D91C6F-AF07-41B8-87C0-C8E93D433868}" presName="composite" presStyleCnt="0"/>
      <dgm:spPr/>
    </dgm:pt>
    <dgm:pt modelId="{76747736-F729-4925-B313-02610884B804}" type="pres">
      <dgm:prSet presAssocID="{70D91C6F-AF07-41B8-87C0-C8E93D433868}" presName="ParentText" presStyleLbl="node1" presStyleIdx="3" presStyleCnt="4">
        <dgm:presLayoutVars>
          <dgm:chMax val="1"/>
          <dgm:chPref val="1"/>
          <dgm:bulletEnabled val="1"/>
        </dgm:presLayoutVars>
      </dgm:prSet>
      <dgm:spPr/>
    </dgm:pt>
  </dgm:ptLst>
  <dgm:cxnLst>
    <dgm:cxn modelId="{813EE609-C318-4C53-9CC2-153F07B89B0A}" srcId="{1BC0D895-DCBA-4B2A-BA11-FB30084CB7B4}" destId="{70D91C6F-AF07-41B8-87C0-C8E93D433868}" srcOrd="3" destOrd="0" parTransId="{0F71CAC8-8962-46EE-A271-0E747715F117}" sibTransId="{F8BD3919-FE42-420D-AA7B-C83668587F9D}"/>
    <dgm:cxn modelId="{B2D5E31B-B706-410B-863D-1C990BEF6C90}" type="presOf" srcId="{8E5E5664-2927-4005-8921-F158F85C0FA2}" destId="{87691FF3-3576-427D-9AD3-BEEB3A9CC4E7}" srcOrd="0" destOrd="0" presId="urn:microsoft.com/office/officeart/2005/8/layout/StepDownProcess"/>
    <dgm:cxn modelId="{B2676323-74C6-4DE2-9421-8DF78B6F6172}" srcId="{1BC0D895-DCBA-4B2A-BA11-FB30084CB7B4}" destId="{8E5E5664-2927-4005-8921-F158F85C0FA2}" srcOrd="0" destOrd="0" parTransId="{A6870682-39CF-4234-96F1-089308897CFB}" sibTransId="{0D8FC67E-269D-455F-B8B6-B4FAB72CD9CD}"/>
    <dgm:cxn modelId="{D6830E37-CA09-4341-9B54-35AC6AE535D9}" type="presOf" srcId="{7355112B-1C21-444C-8B53-1C3517BC8501}" destId="{C9047134-0C1D-4D2D-9CBE-BE63742D2C9E}" srcOrd="0" destOrd="0" presId="urn:microsoft.com/office/officeart/2005/8/layout/StepDownProcess"/>
    <dgm:cxn modelId="{86EABB3B-88BA-4B3D-B197-90658FA6CD28}" type="presOf" srcId="{1BC0D895-DCBA-4B2A-BA11-FB30084CB7B4}" destId="{CF0075BF-B85F-4448-92A3-368AFDDE34DF}" srcOrd="0" destOrd="0" presId="urn:microsoft.com/office/officeart/2005/8/layout/StepDownProcess"/>
    <dgm:cxn modelId="{0FE0AA44-DD4F-44C6-85E1-2781EF0801EA}" type="presOf" srcId="{70D91C6F-AF07-41B8-87C0-C8E93D433868}" destId="{76747736-F729-4925-B313-02610884B804}" srcOrd="0" destOrd="0" presId="urn:microsoft.com/office/officeart/2005/8/layout/StepDownProcess"/>
    <dgm:cxn modelId="{221B8E4C-8C6A-4E1D-8F89-83255E94B4B6}" type="presOf" srcId="{AD3E7454-520B-4CC1-80F2-1F4A21AB30EB}" destId="{05321752-6FAE-4DDC-8B73-8C6F4FCAAD92}" srcOrd="0" destOrd="0" presId="urn:microsoft.com/office/officeart/2005/8/layout/StepDownProcess"/>
    <dgm:cxn modelId="{026DEF8E-696E-40DE-AD5A-B425C0524260}" srcId="{5ED424DB-01BA-48BE-B5E7-0EE68F883B10}" destId="{7355112B-1C21-444C-8B53-1C3517BC8501}" srcOrd="0" destOrd="0" parTransId="{5081EF89-D47A-41EC-B4EE-A0D2122E96FA}" sibTransId="{B0585DFA-2CC6-4B51-A3F8-4B8BC5ABD031}"/>
    <dgm:cxn modelId="{67665A98-7058-480E-A04E-C4F735C65B4F}" type="presOf" srcId="{5ED424DB-01BA-48BE-B5E7-0EE68F883B10}" destId="{87DF924F-DED8-4B47-9991-FFE021D11CF0}" srcOrd="0" destOrd="0" presId="urn:microsoft.com/office/officeart/2005/8/layout/StepDownProcess"/>
    <dgm:cxn modelId="{D2DD8FBB-8001-4C95-B9A3-8BC52D912C0D}" type="presOf" srcId="{9AEA75A1-CFC1-4552-A4D6-4D4DB42C795E}" destId="{624949D5-698F-4643-9B7D-7B4BEFB81C92}" srcOrd="0" destOrd="0" presId="urn:microsoft.com/office/officeart/2005/8/layout/StepDownProcess"/>
    <dgm:cxn modelId="{B62091BC-011A-4374-A125-16BB1EC50695}" srcId="{9A0A6E34-95E6-4101-AEF1-0A3127DCA916}" destId="{AD3E7454-520B-4CC1-80F2-1F4A21AB30EB}" srcOrd="0" destOrd="0" parTransId="{130728A9-6D69-4085-935D-65D1AC2C70B3}" sibTransId="{6C0A0A05-58A2-499D-931A-CF688A1DBA5D}"/>
    <dgm:cxn modelId="{8E54F3C5-34C5-4535-9404-531C4104CC64}" srcId="{1BC0D895-DCBA-4B2A-BA11-FB30084CB7B4}" destId="{5ED424DB-01BA-48BE-B5E7-0EE68F883B10}" srcOrd="1" destOrd="0" parTransId="{A55D9E92-15B0-4388-AAF7-63DE9A5FD725}" sibTransId="{F072F179-928E-476D-A8FD-C5ABE1ECCF34}"/>
    <dgm:cxn modelId="{02BDB7D1-77C1-43DA-A705-A89FDF5D87C5}" srcId="{1BC0D895-DCBA-4B2A-BA11-FB30084CB7B4}" destId="{9A0A6E34-95E6-4101-AEF1-0A3127DCA916}" srcOrd="2" destOrd="0" parTransId="{9BDD824E-C4AD-4326-B698-6CA2AE52BD9B}" sibTransId="{C221F5E9-9823-4183-BF51-4393BCECC6BD}"/>
    <dgm:cxn modelId="{3907B7D9-2D3C-4D69-8F21-AD76F80B43C4}" srcId="{8E5E5664-2927-4005-8921-F158F85C0FA2}" destId="{9AEA75A1-CFC1-4552-A4D6-4D4DB42C795E}" srcOrd="0" destOrd="0" parTransId="{431951D2-742D-4F51-9261-5D8FF9E70691}" sibTransId="{57C5DB48-CC24-4306-A9E4-F9A8DAC634EB}"/>
    <dgm:cxn modelId="{A2EDBCE5-E705-459B-AF7D-6551AD559125}" type="presOf" srcId="{9A0A6E34-95E6-4101-AEF1-0A3127DCA916}" destId="{914D37FD-A704-45A8-94CA-215666F8DF3F}" srcOrd="0" destOrd="0" presId="urn:microsoft.com/office/officeart/2005/8/layout/StepDownProcess"/>
    <dgm:cxn modelId="{65E2AE90-3EDF-4168-9862-1A9D76343146}" type="presParOf" srcId="{CF0075BF-B85F-4448-92A3-368AFDDE34DF}" destId="{65B1C35E-FAB4-4FB1-8C04-D3372C608C9E}" srcOrd="0" destOrd="0" presId="urn:microsoft.com/office/officeart/2005/8/layout/StepDownProcess"/>
    <dgm:cxn modelId="{B54F558C-97ED-4C70-B289-D3F72DC7D038}" type="presParOf" srcId="{65B1C35E-FAB4-4FB1-8C04-D3372C608C9E}" destId="{C5DAAC97-065C-44FA-B0B0-CFB540FD874C}" srcOrd="0" destOrd="0" presId="urn:microsoft.com/office/officeart/2005/8/layout/StepDownProcess"/>
    <dgm:cxn modelId="{8E6897C8-344D-47A1-A9D5-E159CDAD5922}" type="presParOf" srcId="{65B1C35E-FAB4-4FB1-8C04-D3372C608C9E}" destId="{87691FF3-3576-427D-9AD3-BEEB3A9CC4E7}" srcOrd="1" destOrd="0" presId="urn:microsoft.com/office/officeart/2005/8/layout/StepDownProcess"/>
    <dgm:cxn modelId="{DCB1D4BB-5BA8-4040-B95B-29CEA91E01D6}" type="presParOf" srcId="{65B1C35E-FAB4-4FB1-8C04-D3372C608C9E}" destId="{624949D5-698F-4643-9B7D-7B4BEFB81C92}" srcOrd="2" destOrd="0" presId="urn:microsoft.com/office/officeart/2005/8/layout/StepDownProcess"/>
    <dgm:cxn modelId="{345E9081-5424-4119-8EEC-7984BD3E87F2}" type="presParOf" srcId="{CF0075BF-B85F-4448-92A3-368AFDDE34DF}" destId="{C54B9EB4-29C8-43CC-96F5-FFCBDBFC54D1}" srcOrd="1" destOrd="0" presId="urn:microsoft.com/office/officeart/2005/8/layout/StepDownProcess"/>
    <dgm:cxn modelId="{C687CF31-01BD-4C4C-BA3E-887D37F104C4}" type="presParOf" srcId="{CF0075BF-B85F-4448-92A3-368AFDDE34DF}" destId="{9D67F86F-34F5-4B45-A3F3-1B74F6DD9F90}" srcOrd="2" destOrd="0" presId="urn:microsoft.com/office/officeart/2005/8/layout/StepDownProcess"/>
    <dgm:cxn modelId="{F4D03C97-BBED-48EB-A0D1-EDEB555EB05B}" type="presParOf" srcId="{9D67F86F-34F5-4B45-A3F3-1B74F6DD9F90}" destId="{6C7FD763-4D7B-449D-85AF-6DABDA991831}" srcOrd="0" destOrd="0" presId="urn:microsoft.com/office/officeart/2005/8/layout/StepDownProcess"/>
    <dgm:cxn modelId="{82788A54-1340-4F2A-BF31-4E583B8D9D2F}" type="presParOf" srcId="{9D67F86F-34F5-4B45-A3F3-1B74F6DD9F90}" destId="{87DF924F-DED8-4B47-9991-FFE021D11CF0}" srcOrd="1" destOrd="0" presId="urn:microsoft.com/office/officeart/2005/8/layout/StepDownProcess"/>
    <dgm:cxn modelId="{20FB9BC9-2728-45CE-A295-144410E17DAB}" type="presParOf" srcId="{9D67F86F-34F5-4B45-A3F3-1B74F6DD9F90}" destId="{C9047134-0C1D-4D2D-9CBE-BE63742D2C9E}" srcOrd="2" destOrd="0" presId="urn:microsoft.com/office/officeart/2005/8/layout/StepDownProcess"/>
    <dgm:cxn modelId="{793ED41D-E1BC-4652-9DB4-9B5FBED0A445}" type="presParOf" srcId="{CF0075BF-B85F-4448-92A3-368AFDDE34DF}" destId="{27CD1490-9F83-41CD-AEF2-703298AAD2B6}" srcOrd="3" destOrd="0" presId="urn:microsoft.com/office/officeart/2005/8/layout/StepDownProcess"/>
    <dgm:cxn modelId="{C323A8DE-9532-4363-8CB9-997E9E16102F}" type="presParOf" srcId="{CF0075BF-B85F-4448-92A3-368AFDDE34DF}" destId="{73B993A4-6A4C-44E4-B041-B033CBB9A477}" srcOrd="4" destOrd="0" presId="urn:microsoft.com/office/officeart/2005/8/layout/StepDownProcess"/>
    <dgm:cxn modelId="{2D7B3EE7-7372-4A0F-81B0-294F5EEA42BF}" type="presParOf" srcId="{73B993A4-6A4C-44E4-B041-B033CBB9A477}" destId="{F68BDED5-1A22-4234-8CC6-C7F18C1B8640}" srcOrd="0" destOrd="0" presId="urn:microsoft.com/office/officeart/2005/8/layout/StepDownProcess"/>
    <dgm:cxn modelId="{277566B6-4821-46DE-909D-0290397193E6}" type="presParOf" srcId="{73B993A4-6A4C-44E4-B041-B033CBB9A477}" destId="{914D37FD-A704-45A8-94CA-215666F8DF3F}" srcOrd="1" destOrd="0" presId="urn:microsoft.com/office/officeart/2005/8/layout/StepDownProcess"/>
    <dgm:cxn modelId="{5EBEC317-500D-4E78-9121-99D63BD6B60B}" type="presParOf" srcId="{73B993A4-6A4C-44E4-B041-B033CBB9A477}" destId="{05321752-6FAE-4DDC-8B73-8C6F4FCAAD92}" srcOrd="2" destOrd="0" presId="urn:microsoft.com/office/officeart/2005/8/layout/StepDownProcess"/>
    <dgm:cxn modelId="{4F40AB3A-D061-473E-9CAD-4D01BCEA2DAA}" type="presParOf" srcId="{CF0075BF-B85F-4448-92A3-368AFDDE34DF}" destId="{7081751B-31A7-426C-BE72-8ECBA8905255}" srcOrd="5" destOrd="0" presId="urn:microsoft.com/office/officeart/2005/8/layout/StepDownProcess"/>
    <dgm:cxn modelId="{93AF48A0-46EF-4D82-8BED-90F5C628FD96}" type="presParOf" srcId="{CF0075BF-B85F-4448-92A3-368AFDDE34DF}" destId="{A8022C93-FE0C-4956-A351-1C0559FAB21C}" srcOrd="6" destOrd="0" presId="urn:microsoft.com/office/officeart/2005/8/layout/StepDownProcess"/>
    <dgm:cxn modelId="{7C3E3626-2513-466E-8A47-75C4F4EFEF3A}" type="presParOf" srcId="{A8022C93-FE0C-4956-A351-1C0559FAB21C}" destId="{76747736-F729-4925-B313-02610884B80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0376B8-B31F-4D44-B3CA-CAEFCB86266B}" type="doc">
      <dgm:prSet loTypeId="urn:microsoft.com/office/officeart/2005/8/layout/cycle2" loCatId="cycle" qsTypeId="urn:microsoft.com/office/officeart/2005/8/quickstyle/simple1" qsCatId="simple" csTypeId="urn:microsoft.com/office/officeart/2005/8/colors/accent1_2" csCatId="accent1" phldr="1"/>
      <dgm:spPr/>
    </dgm:pt>
    <dgm:pt modelId="{B088297D-78D1-4473-B924-A34A8323BBEB}">
      <dgm:prSet phldrT="[Text]" custT="1"/>
      <dgm:spPr/>
      <dgm:t>
        <a:bodyPr/>
        <a:lstStyle/>
        <a:p>
          <a:r>
            <a:rPr lang="en-US" sz="1600" b="1" dirty="0"/>
            <a:t>Consistency</a:t>
          </a:r>
        </a:p>
      </dgm:t>
    </dgm:pt>
    <dgm:pt modelId="{0E824C54-4C27-448E-B4EF-E0361E29F01D}" type="parTrans" cxnId="{4286DE94-D5BE-422A-85AB-091CD289A7F8}">
      <dgm:prSet/>
      <dgm:spPr/>
      <dgm:t>
        <a:bodyPr/>
        <a:lstStyle/>
        <a:p>
          <a:endParaRPr lang="en-US"/>
        </a:p>
      </dgm:t>
    </dgm:pt>
    <dgm:pt modelId="{9EAD6429-4597-4934-BDF8-70B22F0B878D}" type="sibTrans" cxnId="{4286DE94-D5BE-422A-85AB-091CD289A7F8}">
      <dgm:prSet/>
      <dgm:spPr/>
      <dgm:t>
        <a:bodyPr/>
        <a:lstStyle/>
        <a:p>
          <a:endParaRPr lang="en-US"/>
        </a:p>
      </dgm:t>
    </dgm:pt>
    <dgm:pt modelId="{D249592E-3395-4515-8914-D5054AAF11E4}">
      <dgm:prSet phldrT="[Text]"/>
      <dgm:spPr/>
      <dgm:t>
        <a:bodyPr/>
        <a:lstStyle/>
        <a:p>
          <a:r>
            <a:rPr lang="en-US" b="1" dirty="0"/>
            <a:t>Detail</a:t>
          </a:r>
        </a:p>
      </dgm:t>
    </dgm:pt>
    <dgm:pt modelId="{D2BB6F94-3BBF-4F2E-8D28-3829B415FE1C}" type="parTrans" cxnId="{E38A5A83-14EE-48DE-827C-21A91F6D3A6C}">
      <dgm:prSet/>
      <dgm:spPr/>
      <dgm:t>
        <a:bodyPr/>
        <a:lstStyle/>
        <a:p>
          <a:endParaRPr lang="en-US"/>
        </a:p>
      </dgm:t>
    </dgm:pt>
    <dgm:pt modelId="{714E396C-8FAC-4259-B653-B184E71920AA}" type="sibTrans" cxnId="{E38A5A83-14EE-48DE-827C-21A91F6D3A6C}">
      <dgm:prSet/>
      <dgm:spPr/>
      <dgm:t>
        <a:bodyPr/>
        <a:lstStyle/>
        <a:p>
          <a:endParaRPr lang="en-US"/>
        </a:p>
      </dgm:t>
    </dgm:pt>
    <dgm:pt modelId="{663978EB-9C90-4B61-AA46-1A4B05EFE2B9}">
      <dgm:prSet phldrT="[Text]"/>
      <dgm:spPr/>
      <dgm:t>
        <a:bodyPr/>
        <a:lstStyle/>
        <a:p>
          <a:r>
            <a:rPr lang="en-US" b="1" dirty="0"/>
            <a:t>Redundancy</a:t>
          </a:r>
        </a:p>
      </dgm:t>
    </dgm:pt>
    <dgm:pt modelId="{4F11C5B4-0E61-44A2-B7FE-3FD0237CB48D}" type="parTrans" cxnId="{5B67878F-0F65-4F42-929A-FC2E48E7309A}">
      <dgm:prSet/>
      <dgm:spPr/>
      <dgm:t>
        <a:bodyPr/>
        <a:lstStyle/>
        <a:p>
          <a:endParaRPr lang="en-US"/>
        </a:p>
      </dgm:t>
    </dgm:pt>
    <dgm:pt modelId="{78DE1873-088F-48CC-BED3-0752FCA450FC}" type="sibTrans" cxnId="{5B67878F-0F65-4F42-929A-FC2E48E7309A}">
      <dgm:prSet/>
      <dgm:spPr/>
      <dgm:t>
        <a:bodyPr/>
        <a:lstStyle/>
        <a:p>
          <a:endParaRPr lang="en-US"/>
        </a:p>
      </dgm:t>
    </dgm:pt>
    <dgm:pt modelId="{0D26DC1B-4B07-4A44-B9AC-BB2A8CD4F97E}" type="pres">
      <dgm:prSet presAssocID="{FC0376B8-B31F-4D44-B3CA-CAEFCB86266B}" presName="cycle" presStyleCnt="0">
        <dgm:presLayoutVars>
          <dgm:dir/>
          <dgm:resizeHandles val="exact"/>
        </dgm:presLayoutVars>
      </dgm:prSet>
      <dgm:spPr/>
    </dgm:pt>
    <dgm:pt modelId="{61D77E97-B0E2-41E2-A4A7-6AD7EBB886E0}" type="pres">
      <dgm:prSet presAssocID="{B088297D-78D1-4473-B924-A34A8323BBEB}" presName="node" presStyleLbl="node1" presStyleIdx="0" presStyleCnt="3">
        <dgm:presLayoutVars>
          <dgm:bulletEnabled val="1"/>
        </dgm:presLayoutVars>
      </dgm:prSet>
      <dgm:spPr/>
    </dgm:pt>
    <dgm:pt modelId="{66049C16-16E7-4DCA-A6EC-9CB59C99CA21}" type="pres">
      <dgm:prSet presAssocID="{9EAD6429-4597-4934-BDF8-70B22F0B878D}" presName="sibTrans" presStyleLbl="sibTrans2D1" presStyleIdx="0" presStyleCnt="3"/>
      <dgm:spPr/>
    </dgm:pt>
    <dgm:pt modelId="{6D9D1C8D-92E3-4075-A49D-18FB6283DCD1}" type="pres">
      <dgm:prSet presAssocID="{9EAD6429-4597-4934-BDF8-70B22F0B878D}" presName="connectorText" presStyleLbl="sibTrans2D1" presStyleIdx="0" presStyleCnt="3"/>
      <dgm:spPr/>
    </dgm:pt>
    <dgm:pt modelId="{03D48BD7-12C0-41BF-97E3-4C4DA3A701F0}" type="pres">
      <dgm:prSet presAssocID="{D249592E-3395-4515-8914-D5054AAF11E4}" presName="node" presStyleLbl="node1" presStyleIdx="1" presStyleCnt="3">
        <dgm:presLayoutVars>
          <dgm:bulletEnabled val="1"/>
        </dgm:presLayoutVars>
      </dgm:prSet>
      <dgm:spPr/>
    </dgm:pt>
    <dgm:pt modelId="{F61FB38B-D0A4-4F9E-A5A2-87AC702D3642}" type="pres">
      <dgm:prSet presAssocID="{714E396C-8FAC-4259-B653-B184E71920AA}" presName="sibTrans" presStyleLbl="sibTrans2D1" presStyleIdx="1" presStyleCnt="3"/>
      <dgm:spPr/>
    </dgm:pt>
    <dgm:pt modelId="{4913C593-0D76-4CA4-AA9C-2D215E70A567}" type="pres">
      <dgm:prSet presAssocID="{714E396C-8FAC-4259-B653-B184E71920AA}" presName="connectorText" presStyleLbl="sibTrans2D1" presStyleIdx="1" presStyleCnt="3"/>
      <dgm:spPr/>
    </dgm:pt>
    <dgm:pt modelId="{F629E3F6-A73E-4547-8EB9-98AB18D067A0}" type="pres">
      <dgm:prSet presAssocID="{663978EB-9C90-4B61-AA46-1A4B05EFE2B9}" presName="node" presStyleLbl="node1" presStyleIdx="2" presStyleCnt="3">
        <dgm:presLayoutVars>
          <dgm:bulletEnabled val="1"/>
        </dgm:presLayoutVars>
      </dgm:prSet>
      <dgm:spPr/>
    </dgm:pt>
    <dgm:pt modelId="{C2AB1268-D669-4A62-9655-3FD439FE2032}" type="pres">
      <dgm:prSet presAssocID="{78DE1873-088F-48CC-BED3-0752FCA450FC}" presName="sibTrans" presStyleLbl="sibTrans2D1" presStyleIdx="2" presStyleCnt="3"/>
      <dgm:spPr/>
    </dgm:pt>
    <dgm:pt modelId="{2FCB9A21-33F5-4D9D-8BE7-2D20D23F0CA9}" type="pres">
      <dgm:prSet presAssocID="{78DE1873-088F-48CC-BED3-0752FCA450FC}" presName="connectorText" presStyleLbl="sibTrans2D1" presStyleIdx="2" presStyleCnt="3"/>
      <dgm:spPr/>
    </dgm:pt>
  </dgm:ptLst>
  <dgm:cxnLst>
    <dgm:cxn modelId="{7BF3F105-9454-48E2-B99E-0C511F16A126}" type="presOf" srcId="{78DE1873-088F-48CC-BED3-0752FCA450FC}" destId="{C2AB1268-D669-4A62-9655-3FD439FE2032}" srcOrd="0" destOrd="0" presId="urn:microsoft.com/office/officeart/2005/8/layout/cycle2"/>
    <dgm:cxn modelId="{DE69F22A-C0D7-4B7D-8D73-9C32D16EFB2D}" type="presOf" srcId="{D249592E-3395-4515-8914-D5054AAF11E4}" destId="{03D48BD7-12C0-41BF-97E3-4C4DA3A701F0}" srcOrd="0" destOrd="0" presId="urn:microsoft.com/office/officeart/2005/8/layout/cycle2"/>
    <dgm:cxn modelId="{E69F0C38-1118-4DD2-872A-6B0A57BB15CC}" type="presOf" srcId="{714E396C-8FAC-4259-B653-B184E71920AA}" destId="{4913C593-0D76-4CA4-AA9C-2D215E70A567}" srcOrd="1" destOrd="0" presId="urn:microsoft.com/office/officeart/2005/8/layout/cycle2"/>
    <dgm:cxn modelId="{35841D60-318E-499A-AD20-4FB04BF8DA79}" type="presOf" srcId="{9EAD6429-4597-4934-BDF8-70B22F0B878D}" destId="{66049C16-16E7-4DCA-A6EC-9CB59C99CA21}" srcOrd="0" destOrd="0" presId="urn:microsoft.com/office/officeart/2005/8/layout/cycle2"/>
    <dgm:cxn modelId="{BE08B776-EFE5-4909-BD68-C1DF92C3714A}" type="presOf" srcId="{FC0376B8-B31F-4D44-B3CA-CAEFCB86266B}" destId="{0D26DC1B-4B07-4A44-B9AC-BB2A8CD4F97E}" srcOrd="0" destOrd="0" presId="urn:microsoft.com/office/officeart/2005/8/layout/cycle2"/>
    <dgm:cxn modelId="{E38A5A83-14EE-48DE-827C-21A91F6D3A6C}" srcId="{FC0376B8-B31F-4D44-B3CA-CAEFCB86266B}" destId="{D249592E-3395-4515-8914-D5054AAF11E4}" srcOrd="1" destOrd="0" parTransId="{D2BB6F94-3BBF-4F2E-8D28-3829B415FE1C}" sibTransId="{714E396C-8FAC-4259-B653-B184E71920AA}"/>
    <dgm:cxn modelId="{F0A7D384-D84C-492D-8DE2-D7D64E298CA4}" type="presOf" srcId="{9EAD6429-4597-4934-BDF8-70B22F0B878D}" destId="{6D9D1C8D-92E3-4075-A49D-18FB6283DCD1}" srcOrd="1" destOrd="0" presId="urn:microsoft.com/office/officeart/2005/8/layout/cycle2"/>
    <dgm:cxn modelId="{5B67878F-0F65-4F42-929A-FC2E48E7309A}" srcId="{FC0376B8-B31F-4D44-B3CA-CAEFCB86266B}" destId="{663978EB-9C90-4B61-AA46-1A4B05EFE2B9}" srcOrd="2" destOrd="0" parTransId="{4F11C5B4-0E61-44A2-B7FE-3FD0237CB48D}" sibTransId="{78DE1873-088F-48CC-BED3-0752FCA450FC}"/>
    <dgm:cxn modelId="{4286DE94-D5BE-422A-85AB-091CD289A7F8}" srcId="{FC0376B8-B31F-4D44-B3CA-CAEFCB86266B}" destId="{B088297D-78D1-4473-B924-A34A8323BBEB}" srcOrd="0" destOrd="0" parTransId="{0E824C54-4C27-448E-B4EF-E0361E29F01D}" sibTransId="{9EAD6429-4597-4934-BDF8-70B22F0B878D}"/>
    <dgm:cxn modelId="{D3EDB395-A21E-43AB-827D-BF1F08195AB5}" type="presOf" srcId="{B088297D-78D1-4473-B924-A34A8323BBEB}" destId="{61D77E97-B0E2-41E2-A4A7-6AD7EBB886E0}" srcOrd="0" destOrd="0" presId="urn:microsoft.com/office/officeart/2005/8/layout/cycle2"/>
    <dgm:cxn modelId="{6B66FAAC-44DA-4A2D-8D37-A81620FF927D}" type="presOf" srcId="{78DE1873-088F-48CC-BED3-0752FCA450FC}" destId="{2FCB9A21-33F5-4D9D-8BE7-2D20D23F0CA9}" srcOrd="1" destOrd="0" presId="urn:microsoft.com/office/officeart/2005/8/layout/cycle2"/>
    <dgm:cxn modelId="{E72A19D0-2EFD-4507-A450-F1F34AF7DF56}" type="presOf" srcId="{714E396C-8FAC-4259-B653-B184E71920AA}" destId="{F61FB38B-D0A4-4F9E-A5A2-87AC702D3642}" srcOrd="0" destOrd="0" presId="urn:microsoft.com/office/officeart/2005/8/layout/cycle2"/>
    <dgm:cxn modelId="{870774DB-B2CE-40A0-AFDA-6743A262B2E6}" type="presOf" srcId="{663978EB-9C90-4B61-AA46-1A4B05EFE2B9}" destId="{F629E3F6-A73E-4547-8EB9-98AB18D067A0}" srcOrd="0" destOrd="0" presId="urn:microsoft.com/office/officeart/2005/8/layout/cycle2"/>
    <dgm:cxn modelId="{1142AD9E-3A9B-4AC0-901E-C0EFC17AF0C2}" type="presParOf" srcId="{0D26DC1B-4B07-4A44-B9AC-BB2A8CD4F97E}" destId="{61D77E97-B0E2-41E2-A4A7-6AD7EBB886E0}" srcOrd="0" destOrd="0" presId="urn:microsoft.com/office/officeart/2005/8/layout/cycle2"/>
    <dgm:cxn modelId="{474D6C05-49F5-4611-85A0-5F59C31A4185}" type="presParOf" srcId="{0D26DC1B-4B07-4A44-B9AC-BB2A8CD4F97E}" destId="{66049C16-16E7-4DCA-A6EC-9CB59C99CA21}" srcOrd="1" destOrd="0" presId="urn:microsoft.com/office/officeart/2005/8/layout/cycle2"/>
    <dgm:cxn modelId="{2AE72E41-F166-4F11-A214-59C0918AA83A}" type="presParOf" srcId="{66049C16-16E7-4DCA-A6EC-9CB59C99CA21}" destId="{6D9D1C8D-92E3-4075-A49D-18FB6283DCD1}" srcOrd="0" destOrd="0" presId="urn:microsoft.com/office/officeart/2005/8/layout/cycle2"/>
    <dgm:cxn modelId="{B19F81F8-A0A8-4564-84B6-2381FD82912C}" type="presParOf" srcId="{0D26DC1B-4B07-4A44-B9AC-BB2A8CD4F97E}" destId="{03D48BD7-12C0-41BF-97E3-4C4DA3A701F0}" srcOrd="2" destOrd="0" presId="urn:microsoft.com/office/officeart/2005/8/layout/cycle2"/>
    <dgm:cxn modelId="{958DDC15-8942-4DA5-9377-E1C14D2DCD75}" type="presParOf" srcId="{0D26DC1B-4B07-4A44-B9AC-BB2A8CD4F97E}" destId="{F61FB38B-D0A4-4F9E-A5A2-87AC702D3642}" srcOrd="3" destOrd="0" presId="urn:microsoft.com/office/officeart/2005/8/layout/cycle2"/>
    <dgm:cxn modelId="{1B44305B-E135-4067-B1CB-EC13C8987659}" type="presParOf" srcId="{F61FB38B-D0A4-4F9E-A5A2-87AC702D3642}" destId="{4913C593-0D76-4CA4-AA9C-2D215E70A567}" srcOrd="0" destOrd="0" presId="urn:microsoft.com/office/officeart/2005/8/layout/cycle2"/>
    <dgm:cxn modelId="{11F0FC55-66D8-4EDE-898F-7BE7C028617B}" type="presParOf" srcId="{0D26DC1B-4B07-4A44-B9AC-BB2A8CD4F97E}" destId="{F629E3F6-A73E-4547-8EB9-98AB18D067A0}" srcOrd="4" destOrd="0" presId="urn:microsoft.com/office/officeart/2005/8/layout/cycle2"/>
    <dgm:cxn modelId="{256512A0-8124-48F4-B9FE-6573D2CD37AB}" type="presParOf" srcId="{0D26DC1B-4B07-4A44-B9AC-BB2A8CD4F97E}" destId="{C2AB1268-D669-4A62-9655-3FD439FE2032}" srcOrd="5" destOrd="0" presId="urn:microsoft.com/office/officeart/2005/8/layout/cycle2"/>
    <dgm:cxn modelId="{34DFB48A-41E5-46E0-8060-1CAB8F9CF6FD}" type="presParOf" srcId="{C2AB1268-D669-4A62-9655-3FD439FE2032}" destId="{2FCB9A21-33F5-4D9D-8BE7-2D20D23F0CA9}"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a:t>Field/Lab</a:t>
          </a:r>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a:t>Data Entry</a:t>
          </a:r>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a:t>Active/Analysis</a:t>
          </a:r>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a:t>Archive</a:t>
          </a:r>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custLinFactNeighborX="216" custLinFactNeighborY="27873"/>
      <dgm:spPr>
        <a:prstGeom prst="rightArrow">
          <a:avLst/>
        </a:prstGeom>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pt>
    <dgm:pt modelId="{DBB427C6-6103-4CCE-8DB1-99992CFF66E4}" type="pres">
      <dgm:prSet presAssocID="{FBE1B09E-E356-48E2-940C-47AE97E9D642}" presName="nodeTx" presStyleLbl="node1" presStyleIdx="0" presStyleCnt="4">
        <dgm:presLayoutVars>
          <dgm:bulletEnabled val="1"/>
        </dgm:presLayoutVars>
      </dgm:prSet>
      <dgm:spPr/>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C5FD062A-7DBF-4206-8E39-5873A98AD082}" type="pres">
      <dgm:prSet presAssocID="{FC7F891E-41E5-4265-BEB8-B940DE3628F0}" presName="sibTrans" presStyleLbl="sibTrans2D1" presStyleIdx="0" presStyleCnt="0"/>
      <dgm:spPr/>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pt>
    <dgm:pt modelId="{AD807AF1-8334-40CB-8299-31BCB48A53B2}" type="pres">
      <dgm:prSet presAssocID="{D1E00545-2D2B-4B7D-A912-650FBA9BB3AE}" presName="nodeTx" presStyleLbl="node1" presStyleIdx="1" presStyleCnt="4">
        <dgm:presLayoutVars>
          <dgm:bulletEnabled val="1"/>
        </dgm:presLayoutVars>
      </dgm:prSet>
      <dgm:spPr/>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C87AA177-42FA-40E1-A7F7-A47D67B7144B}" type="pres">
      <dgm:prSet presAssocID="{FDF16322-35E1-4244-AE09-8FC0D9F00749}" presName="sibTrans" presStyleLbl="sibTrans2D1" presStyleIdx="0" presStyleCnt="0"/>
      <dgm:spPr/>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pt>
    <dgm:pt modelId="{0A92C79D-DB38-4EB5-B563-B909C93A895D}" type="pres">
      <dgm:prSet presAssocID="{E556BC18-3BB2-430E-856F-DE2147A85F09}" presName="nodeTx" presStyleLbl="node1" presStyleIdx="2" presStyleCnt="4">
        <dgm:presLayoutVars>
          <dgm:bulletEnabled val="1"/>
        </dgm:presLayoutVars>
      </dgm:prSet>
      <dgm:spPr/>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rotWithShape="1">
          <a:blip xmlns:r="http://schemas.openxmlformats.org/officeDocument/2006/relationships" r:embed="rId3"/>
          <a:stretch>
            <a:fillRect/>
          </a:stretch>
        </a:blipFill>
      </dgm:spPr>
    </dgm:pt>
    <dgm:pt modelId="{1E3A10F3-206E-4E75-8C63-2376A8543D18}" type="pres">
      <dgm:prSet presAssocID="{9767DA1B-332B-48D4-BB4A-5C4DCFBD04C5}" presName="sibTrans" presStyleLbl="sibTrans2D1" presStyleIdx="0" presStyleCnt="0"/>
      <dgm:spPr/>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pt>
    <dgm:pt modelId="{700160EC-C084-41A9-89CB-8322205C394A}" type="pres">
      <dgm:prSet presAssocID="{7DFCEA5F-50D0-4938-8225-75F986302959}" presName="nodeTx" presStyleLbl="node1" presStyleIdx="3" presStyleCnt="4">
        <dgm:presLayoutVars>
          <dgm:bulletEnabled val="1"/>
        </dgm:presLayoutVars>
      </dgm:prSet>
      <dgm:spPr/>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95C13900-3E3B-491B-9F83-A81E650C4B47}" type="presOf" srcId="{E556BC18-3BB2-430E-856F-DE2147A85F09}" destId="{42E7841B-0561-4203-BFB1-1B91EA137697}" srcOrd="0" destOrd="0" presId="urn:microsoft.com/office/officeart/2005/8/layout/hList7"/>
    <dgm:cxn modelId="{F045A20A-601E-4D26-84EC-5992715A36E3}" type="presOf" srcId="{FDF16322-35E1-4244-AE09-8FC0D9F00749}" destId="{C87AA177-42FA-40E1-A7F7-A47D67B7144B}" srcOrd="0" destOrd="0" presId="urn:microsoft.com/office/officeart/2005/8/layout/hList7"/>
    <dgm:cxn modelId="{141C981F-76E3-4BB1-9836-76EB67BAC6C0}" type="presOf" srcId="{7DFCEA5F-50D0-4938-8225-75F986302959}" destId="{700160EC-C084-41A9-89CB-8322205C394A}" srcOrd="1" destOrd="0" presId="urn:microsoft.com/office/officeart/2005/8/layout/hList7"/>
    <dgm:cxn modelId="{D8AC8827-B5D4-4934-8718-D3CF6DE9CE5D}" srcId="{2B7E7AA3-4213-4DB9-BDD2-711AC3E20151}" destId="{7DFCEA5F-50D0-4938-8225-75F986302959}" srcOrd="3" destOrd="0" parTransId="{CA0C4C8B-D705-467D-A245-95A0CCBB2795}" sibTransId="{77F9DABD-9C7E-4130-88DC-7C4596178614}"/>
    <dgm:cxn modelId="{B0709A3B-4D77-40FA-85E3-60C0E5E11124}" type="presOf" srcId="{2B7E7AA3-4213-4DB9-BDD2-711AC3E20151}" destId="{FE53A4AE-758D-4B2D-857E-4CF77867504B}" srcOrd="0" destOrd="0" presId="urn:microsoft.com/office/officeart/2005/8/layout/hList7"/>
    <dgm:cxn modelId="{6BC52061-EBA1-4B40-A87D-A35C670A9E7A}" type="presOf" srcId="{E556BC18-3BB2-430E-856F-DE2147A85F09}" destId="{0A92C79D-DB38-4EB5-B563-B909C93A895D}" srcOrd="1"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EDC5704B-9A41-427A-9E32-FF0341613079}" type="presOf" srcId="{D1E00545-2D2B-4B7D-A912-650FBA9BB3AE}" destId="{AD807AF1-8334-40CB-8299-31BCB48A53B2}" srcOrd="1" destOrd="0" presId="urn:microsoft.com/office/officeart/2005/8/layout/hList7"/>
    <dgm:cxn modelId="{6793A74C-97E7-49C3-996D-F1D618748B13}" type="presOf" srcId="{D1E00545-2D2B-4B7D-A912-650FBA9BB3AE}" destId="{4CEF6336-6F05-4760-A773-153EC7A20036}" srcOrd="0" destOrd="0" presId="urn:microsoft.com/office/officeart/2005/8/layout/hList7"/>
    <dgm:cxn modelId="{A0F80352-4823-45D9-B047-3D8152AFD6C7}" type="presOf" srcId="{7DFCEA5F-50D0-4938-8225-75F986302959}" destId="{C9293726-6D3D-434C-82F7-0C6A70AD0DA2}"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C714E196-25DF-40E2-8C64-CCC9D7CC1E56}" type="presOf" srcId="{FBE1B09E-E356-48E2-940C-47AE97E9D642}" destId="{DBB427C6-6103-4CCE-8DB1-99992CFF66E4}" srcOrd="1" destOrd="0" presId="urn:microsoft.com/office/officeart/2005/8/layout/hList7"/>
    <dgm:cxn modelId="{2859C29D-6C64-41F7-A58F-F81E17769BAB}" type="presOf" srcId="{FC7F891E-41E5-4265-BEB8-B940DE3628F0}" destId="{C5FD062A-7DBF-4206-8E39-5873A98AD082}" srcOrd="0" destOrd="0" presId="urn:microsoft.com/office/officeart/2005/8/layout/hList7"/>
    <dgm:cxn modelId="{8B3DFCAF-897E-48C2-94DC-E323B7D904C8}" type="presOf" srcId="{FBE1B09E-E356-48E2-940C-47AE97E9D642}" destId="{256375E3-6112-43BB-B979-D78B7243B389}" srcOrd="0" destOrd="0" presId="urn:microsoft.com/office/officeart/2005/8/layout/hList7"/>
    <dgm:cxn modelId="{C11346B6-3444-41D5-8C6B-AF4CE37EC682}" srcId="{2B7E7AA3-4213-4DB9-BDD2-711AC3E20151}" destId="{E556BC18-3BB2-430E-856F-DE2147A85F09}" srcOrd="2" destOrd="0" parTransId="{CC4890E7-19CA-4E13-B402-678F237581D2}" sibTransId="{9767DA1B-332B-48D4-BB4A-5C4DCFBD04C5}"/>
    <dgm:cxn modelId="{320E26F0-0FFD-4894-B973-A3BEA3AC2739}" type="presOf" srcId="{9767DA1B-332B-48D4-BB4A-5C4DCFBD04C5}" destId="{1E3A10F3-206E-4E75-8C63-2376A8543D18}" srcOrd="0" destOrd="0" presId="urn:microsoft.com/office/officeart/2005/8/layout/hList7"/>
    <dgm:cxn modelId="{DF9BD355-898A-4963-B8E2-BA35234F5834}" type="presParOf" srcId="{FE53A4AE-758D-4B2D-857E-4CF77867504B}" destId="{7D245D36-E1E6-4BE9-923B-B935E05B94AB}" srcOrd="0" destOrd="0" presId="urn:microsoft.com/office/officeart/2005/8/layout/hList7"/>
    <dgm:cxn modelId="{DCCCA4D1-4596-41F5-A94B-5BA1CBC0A6C6}" type="presParOf" srcId="{FE53A4AE-758D-4B2D-857E-4CF77867504B}" destId="{8E2AA3D3-117E-475B-942E-40A06C26BE9F}" srcOrd="1" destOrd="0" presId="urn:microsoft.com/office/officeart/2005/8/layout/hList7"/>
    <dgm:cxn modelId="{E4C7E22C-4B5A-40C6-B9C8-98E9EA3D7EA6}" type="presParOf" srcId="{8E2AA3D3-117E-475B-942E-40A06C26BE9F}" destId="{4BB4EBDC-02E6-4F7B-8C92-D640F5302DEF}" srcOrd="0" destOrd="0" presId="urn:microsoft.com/office/officeart/2005/8/layout/hList7"/>
    <dgm:cxn modelId="{34BF44FE-DF1A-4138-8830-34B66278EEBD}" type="presParOf" srcId="{4BB4EBDC-02E6-4F7B-8C92-D640F5302DEF}" destId="{256375E3-6112-43BB-B979-D78B7243B389}" srcOrd="0" destOrd="0" presId="urn:microsoft.com/office/officeart/2005/8/layout/hList7"/>
    <dgm:cxn modelId="{61D8C6C1-8E3B-42B6-92EA-E138B3EABF82}" type="presParOf" srcId="{4BB4EBDC-02E6-4F7B-8C92-D640F5302DEF}" destId="{DBB427C6-6103-4CCE-8DB1-99992CFF66E4}" srcOrd="1" destOrd="0" presId="urn:microsoft.com/office/officeart/2005/8/layout/hList7"/>
    <dgm:cxn modelId="{1A7029F1-0917-48FD-BFBE-A6551E6FDC5A}" type="presParOf" srcId="{4BB4EBDC-02E6-4F7B-8C92-D640F5302DEF}" destId="{8D8AA5CE-0022-4344-9D01-9D0B3DD3CC49}" srcOrd="2" destOrd="0" presId="urn:microsoft.com/office/officeart/2005/8/layout/hList7"/>
    <dgm:cxn modelId="{9A7AA263-6A93-46C9-812A-3567FE75F31F}" type="presParOf" srcId="{4BB4EBDC-02E6-4F7B-8C92-D640F5302DEF}" destId="{D39D6A24-8BA2-4F63-B9A7-89A28B310002}" srcOrd="3" destOrd="0" presId="urn:microsoft.com/office/officeart/2005/8/layout/hList7"/>
    <dgm:cxn modelId="{98C1B8C2-0A3A-41B9-ADFF-497239097B43}" type="presParOf" srcId="{8E2AA3D3-117E-475B-942E-40A06C26BE9F}" destId="{C5FD062A-7DBF-4206-8E39-5873A98AD082}" srcOrd="1" destOrd="0" presId="urn:microsoft.com/office/officeart/2005/8/layout/hList7"/>
    <dgm:cxn modelId="{B49B406E-4A64-4E00-B5C3-BC85829739F3}" type="presParOf" srcId="{8E2AA3D3-117E-475B-942E-40A06C26BE9F}" destId="{6C07FFFB-26EE-49C4-AC43-731B31688715}" srcOrd="2" destOrd="0" presId="urn:microsoft.com/office/officeart/2005/8/layout/hList7"/>
    <dgm:cxn modelId="{AFEF004F-955D-4265-AD54-D2A1A39A660A}" type="presParOf" srcId="{6C07FFFB-26EE-49C4-AC43-731B31688715}" destId="{4CEF6336-6F05-4760-A773-153EC7A20036}" srcOrd="0" destOrd="0" presId="urn:microsoft.com/office/officeart/2005/8/layout/hList7"/>
    <dgm:cxn modelId="{575D11C2-3A0B-4EB5-97AD-EC41F8ED5DA1}" type="presParOf" srcId="{6C07FFFB-26EE-49C4-AC43-731B31688715}" destId="{AD807AF1-8334-40CB-8299-31BCB48A53B2}" srcOrd="1" destOrd="0" presId="urn:microsoft.com/office/officeart/2005/8/layout/hList7"/>
    <dgm:cxn modelId="{B976F5AF-4AF9-4274-B371-60B5143C2290}" type="presParOf" srcId="{6C07FFFB-26EE-49C4-AC43-731B31688715}" destId="{1E56E765-32FA-4E96-B509-DD0EE14E3B8B}" srcOrd="2" destOrd="0" presId="urn:microsoft.com/office/officeart/2005/8/layout/hList7"/>
    <dgm:cxn modelId="{7F0CE6EC-CE05-43C6-91FA-29AC2396C44C}" type="presParOf" srcId="{6C07FFFB-26EE-49C4-AC43-731B31688715}" destId="{B36B9B67-EF30-46CC-AF0B-6BE12F295893}" srcOrd="3" destOrd="0" presId="urn:microsoft.com/office/officeart/2005/8/layout/hList7"/>
    <dgm:cxn modelId="{DA796BA0-693A-4143-A8C0-738DA45AD886}" type="presParOf" srcId="{8E2AA3D3-117E-475B-942E-40A06C26BE9F}" destId="{C87AA177-42FA-40E1-A7F7-A47D67B7144B}" srcOrd="3" destOrd="0" presId="urn:microsoft.com/office/officeart/2005/8/layout/hList7"/>
    <dgm:cxn modelId="{CDAACDCA-D87F-4A09-91A9-F8FD2CE11EA6}" type="presParOf" srcId="{8E2AA3D3-117E-475B-942E-40A06C26BE9F}" destId="{46F1A631-C46E-47D0-A923-39B1D8F5A414}" srcOrd="4" destOrd="0" presId="urn:microsoft.com/office/officeart/2005/8/layout/hList7"/>
    <dgm:cxn modelId="{48C82680-0FB0-42E0-9160-4947D8B8DC4B}" type="presParOf" srcId="{46F1A631-C46E-47D0-A923-39B1D8F5A414}" destId="{42E7841B-0561-4203-BFB1-1B91EA137697}" srcOrd="0" destOrd="0" presId="urn:microsoft.com/office/officeart/2005/8/layout/hList7"/>
    <dgm:cxn modelId="{CE82640B-760E-4FAB-87E9-2E6FDEE69DBC}" type="presParOf" srcId="{46F1A631-C46E-47D0-A923-39B1D8F5A414}" destId="{0A92C79D-DB38-4EB5-B563-B909C93A895D}" srcOrd="1" destOrd="0" presId="urn:microsoft.com/office/officeart/2005/8/layout/hList7"/>
    <dgm:cxn modelId="{961E36FC-E33E-4914-8974-C1DF3E004662}" type="presParOf" srcId="{46F1A631-C46E-47D0-A923-39B1D8F5A414}" destId="{01C7B9C9-32FD-4221-AA8C-D31C5613FF53}" srcOrd="2" destOrd="0" presId="urn:microsoft.com/office/officeart/2005/8/layout/hList7"/>
    <dgm:cxn modelId="{45FDDF05-2D5A-45CA-AB1F-E440DD78EEFD}" type="presParOf" srcId="{46F1A631-C46E-47D0-A923-39B1D8F5A414}" destId="{BFA8987C-4816-44D0-BF36-F1625D930739}" srcOrd="3" destOrd="0" presId="urn:microsoft.com/office/officeart/2005/8/layout/hList7"/>
    <dgm:cxn modelId="{2CC1C645-0F3A-4B6B-93A4-81E3EE67A70E}" type="presParOf" srcId="{8E2AA3D3-117E-475B-942E-40A06C26BE9F}" destId="{1E3A10F3-206E-4E75-8C63-2376A8543D18}" srcOrd="5" destOrd="0" presId="urn:microsoft.com/office/officeart/2005/8/layout/hList7"/>
    <dgm:cxn modelId="{6614EE87-9358-4F16-AB50-AF20C853E07F}" type="presParOf" srcId="{8E2AA3D3-117E-475B-942E-40A06C26BE9F}" destId="{DDA634B3-96F9-4FFA-B3B7-2D25CB4ADC95}" srcOrd="6" destOrd="0" presId="urn:microsoft.com/office/officeart/2005/8/layout/hList7"/>
    <dgm:cxn modelId="{E0DFFDDE-5C97-4167-AB62-5565B41CD338}" type="presParOf" srcId="{DDA634B3-96F9-4FFA-B3B7-2D25CB4ADC95}" destId="{C9293726-6D3D-434C-82F7-0C6A70AD0DA2}" srcOrd="0" destOrd="0" presId="urn:microsoft.com/office/officeart/2005/8/layout/hList7"/>
    <dgm:cxn modelId="{42F09353-C939-48CF-B009-E2B1482F8CE2}" type="presParOf" srcId="{DDA634B3-96F9-4FFA-B3B7-2D25CB4ADC95}" destId="{700160EC-C084-41A9-89CB-8322205C394A}" srcOrd="1" destOrd="0" presId="urn:microsoft.com/office/officeart/2005/8/layout/hList7"/>
    <dgm:cxn modelId="{EDA8654E-272D-4CB4-9473-870368A02F84}" type="presParOf" srcId="{DDA634B3-96F9-4FFA-B3B7-2D25CB4ADC95}" destId="{7B49F2CB-C33F-4E7C-A04B-D49013D315DC}" srcOrd="2" destOrd="0" presId="urn:microsoft.com/office/officeart/2005/8/layout/hList7"/>
    <dgm:cxn modelId="{FB020353-EF9C-4345-81FC-84A7F88903A5}"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a:t>Field</a:t>
          </a:r>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a:t>Lab</a:t>
          </a:r>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a:t>Active/Analysis</a:t>
          </a:r>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a:t>Archive</a:t>
          </a:r>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dgm:spPr>
        <a:prstGeom prst="rightArrow">
          <a:avLst/>
        </a:prstGeom>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pt>
    <dgm:pt modelId="{DBB427C6-6103-4CCE-8DB1-99992CFF66E4}" type="pres">
      <dgm:prSet presAssocID="{FBE1B09E-E356-48E2-940C-47AE97E9D642}" presName="nodeTx" presStyleLbl="node1" presStyleIdx="0" presStyleCnt="4">
        <dgm:presLayoutVars>
          <dgm:bulletEnabled val="1"/>
        </dgm:presLayoutVars>
      </dgm:prSet>
      <dgm:spPr/>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C5FD062A-7DBF-4206-8E39-5873A98AD082}" type="pres">
      <dgm:prSet presAssocID="{FC7F891E-41E5-4265-BEB8-B940DE3628F0}" presName="sibTrans" presStyleLbl="sibTrans2D1" presStyleIdx="0" presStyleCnt="0"/>
      <dgm:spPr/>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pt>
    <dgm:pt modelId="{AD807AF1-8334-40CB-8299-31BCB48A53B2}" type="pres">
      <dgm:prSet presAssocID="{D1E00545-2D2B-4B7D-A912-650FBA9BB3AE}" presName="nodeTx" presStyleLbl="node1" presStyleIdx="1" presStyleCnt="4">
        <dgm:presLayoutVars>
          <dgm:bulletEnabled val="1"/>
        </dgm:presLayoutVars>
      </dgm:prSet>
      <dgm:spPr/>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C87AA177-42FA-40E1-A7F7-A47D67B7144B}" type="pres">
      <dgm:prSet presAssocID="{FDF16322-35E1-4244-AE09-8FC0D9F00749}" presName="sibTrans" presStyleLbl="sibTrans2D1" presStyleIdx="0" presStyleCnt="0"/>
      <dgm:spPr/>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pt>
    <dgm:pt modelId="{0A92C79D-DB38-4EB5-B563-B909C93A895D}" type="pres">
      <dgm:prSet presAssocID="{E556BC18-3BB2-430E-856F-DE2147A85F09}" presName="nodeTx" presStyleLbl="node1" presStyleIdx="2" presStyleCnt="4">
        <dgm:presLayoutVars>
          <dgm:bulletEnabled val="1"/>
        </dgm:presLayoutVars>
      </dgm:prSet>
      <dgm:spPr/>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pt>
    <dgm:pt modelId="{1E3A10F3-206E-4E75-8C63-2376A8543D18}" type="pres">
      <dgm:prSet presAssocID="{9767DA1B-332B-48D4-BB4A-5C4DCFBD04C5}" presName="sibTrans" presStyleLbl="sibTrans2D1" presStyleIdx="0" presStyleCnt="0"/>
      <dgm:spPr/>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pt>
    <dgm:pt modelId="{700160EC-C084-41A9-89CB-8322205C394A}" type="pres">
      <dgm:prSet presAssocID="{7DFCEA5F-50D0-4938-8225-75F986302959}" presName="nodeTx" presStyleLbl="node1" presStyleIdx="3" presStyleCnt="4">
        <dgm:presLayoutVars>
          <dgm:bulletEnabled val="1"/>
        </dgm:presLayoutVars>
      </dgm:prSet>
      <dgm:spPr/>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840C7F0E-0A72-442E-AAD4-2B9516EDB14A}" type="presOf" srcId="{7DFCEA5F-50D0-4938-8225-75F986302959}" destId="{C9293726-6D3D-434C-82F7-0C6A70AD0DA2}" srcOrd="0" destOrd="0" presId="urn:microsoft.com/office/officeart/2005/8/layout/hList7"/>
    <dgm:cxn modelId="{C5E2401F-307D-4D8C-AE8F-9C151646D94C}" type="presOf" srcId="{D1E00545-2D2B-4B7D-A912-650FBA9BB3AE}" destId="{AD807AF1-8334-40CB-8299-31BCB48A53B2}" srcOrd="1" destOrd="0" presId="urn:microsoft.com/office/officeart/2005/8/layout/hList7"/>
    <dgm:cxn modelId="{D8AC8827-B5D4-4934-8718-D3CF6DE9CE5D}" srcId="{2B7E7AA3-4213-4DB9-BDD2-711AC3E20151}" destId="{7DFCEA5F-50D0-4938-8225-75F986302959}" srcOrd="3" destOrd="0" parTransId="{CA0C4C8B-D705-467D-A245-95A0CCBB2795}" sibTransId="{77F9DABD-9C7E-4130-88DC-7C4596178614}"/>
    <dgm:cxn modelId="{66D53E32-D404-47A0-9759-CA0DED49853E}" type="presOf" srcId="{FBE1B09E-E356-48E2-940C-47AE97E9D642}" destId="{256375E3-6112-43BB-B979-D78B7243B389}" srcOrd="0" destOrd="0" presId="urn:microsoft.com/office/officeart/2005/8/layout/hList7"/>
    <dgm:cxn modelId="{BDEAF643-7276-4C3E-B56C-4AA8510DF336}" type="presOf" srcId="{D1E00545-2D2B-4B7D-A912-650FBA9BB3AE}" destId="{4CEF6336-6F05-4760-A773-153EC7A20036}" srcOrd="0" destOrd="0" presId="urn:microsoft.com/office/officeart/2005/8/layout/hList7"/>
    <dgm:cxn modelId="{3F476D44-5920-4BB7-9315-21F7B82F2AEB}" type="presOf" srcId="{9767DA1B-332B-48D4-BB4A-5C4DCFBD04C5}" destId="{1E3A10F3-206E-4E75-8C63-2376A8543D18}" srcOrd="0"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0EFBBF6A-E286-45EE-BD00-74D8EEEB4954}" type="presOf" srcId="{E556BC18-3BB2-430E-856F-DE2147A85F09}" destId="{42E7841B-0561-4203-BFB1-1B91EA137697}" srcOrd="0" destOrd="0" presId="urn:microsoft.com/office/officeart/2005/8/layout/hList7"/>
    <dgm:cxn modelId="{3EB2044C-01DD-4AD3-8390-24FF29216CAE}" type="presOf" srcId="{FBE1B09E-E356-48E2-940C-47AE97E9D642}" destId="{DBB427C6-6103-4CCE-8DB1-99992CFF66E4}" srcOrd="1" destOrd="0" presId="urn:microsoft.com/office/officeart/2005/8/layout/hList7"/>
    <dgm:cxn modelId="{044A3876-0E08-4217-9142-31FA47FE1ACF}" type="presOf" srcId="{7DFCEA5F-50D0-4938-8225-75F986302959}" destId="{700160EC-C084-41A9-89CB-8322205C394A}" srcOrd="1" destOrd="0" presId="urn:microsoft.com/office/officeart/2005/8/layout/hList7"/>
    <dgm:cxn modelId="{4CE0EF78-548E-4FC8-9AA1-E805F41154E9}" type="presOf" srcId="{FDF16322-35E1-4244-AE09-8FC0D9F00749}" destId="{C87AA177-42FA-40E1-A7F7-A47D67B7144B}"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C11346B6-3444-41D5-8C6B-AF4CE37EC682}" srcId="{2B7E7AA3-4213-4DB9-BDD2-711AC3E20151}" destId="{E556BC18-3BB2-430E-856F-DE2147A85F09}" srcOrd="2" destOrd="0" parTransId="{CC4890E7-19CA-4E13-B402-678F237581D2}" sibTransId="{9767DA1B-332B-48D4-BB4A-5C4DCFBD04C5}"/>
    <dgm:cxn modelId="{38310EB9-F6FD-464C-AFE6-973C2A9A9A30}" type="presOf" srcId="{FC7F891E-41E5-4265-BEB8-B940DE3628F0}" destId="{C5FD062A-7DBF-4206-8E39-5873A98AD082}" srcOrd="0" destOrd="0" presId="urn:microsoft.com/office/officeart/2005/8/layout/hList7"/>
    <dgm:cxn modelId="{9B920DE8-4648-4067-A86F-5DEB6A4361B4}" type="presOf" srcId="{2B7E7AA3-4213-4DB9-BDD2-711AC3E20151}" destId="{FE53A4AE-758D-4B2D-857E-4CF77867504B}" srcOrd="0" destOrd="0" presId="urn:microsoft.com/office/officeart/2005/8/layout/hList7"/>
    <dgm:cxn modelId="{DFEC0CF7-0C71-4698-AB8F-F60BE18F7132}" type="presOf" srcId="{E556BC18-3BB2-430E-856F-DE2147A85F09}" destId="{0A92C79D-DB38-4EB5-B563-B909C93A895D}" srcOrd="1" destOrd="0" presId="urn:microsoft.com/office/officeart/2005/8/layout/hList7"/>
    <dgm:cxn modelId="{F543C4CC-60D9-4A7E-A0D7-88372F5EDAEC}" type="presParOf" srcId="{FE53A4AE-758D-4B2D-857E-4CF77867504B}" destId="{7D245D36-E1E6-4BE9-923B-B935E05B94AB}" srcOrd="0" destOrd="0" presId="urn:microsoft.com/office/officeart/2005/8/layout/hList7"/>
    <dgm:cxn modelId="{92201B4E-DA92-48DD-9713-2F2370B5D11F}" type="presParOf" srcId="{FE53A4AE-758D-4B2D-857E-4CF77867504B}" destId="{8E2AA3D3-117E-475B-942E-40A06C26BE9F}" srcOrd="1" destOrd="0" presId="urn:microsoft.com/office/officeart/2005/8/layout/hList7"/>
    <dgm:cxn modelId="{A5145872-DDD2-4830-A778-603284A53E7B}" type="presParOf" srcId="{8E2AA3D3-117E-475B-942E-40A06C26BE9F}" destId="{4BB4EBDC-02E6-4F7B-8C92-D640F5302DEF}" srcOrd="0" destOrd="0" presId="urn:microsoft.com/office/officeart/2005/8/layout/hList7"/>
    <dgm:cxn modelId="{0E87FF1B-2925-4EC8-8E20-E1D704F8D7BC}" type="presParOf" srcId="{4BB4EBDC-02E6-4F7B-8C92-D640F5302DEF}" destId="{256375E3-6112-43BB-B979-D78B7243B389}" srcOrd="0" destOrd="0" presId="urn:microsoft.com/office/officeart/2005/8/layout/hList7"/>
    <dgm:cxn modelId="{FE3F74CA-EC66-49CB-A2C6-BDC4C95066C1}" type="presParOf" srcId="{4BB4EBDC-02E6-4F7B-8C92-D640F5302DEF}" destId="{DBB427C6-6103-4CCE-8DB1-99992CFF66E4}" srcOrd="1" destOrd="0" presId="urn:microsoft.com/office/officeart/2005/8/layout/hList7"/>
    <dgm:cxn modelId="{D8F83322-0EB5-4693-A3C5-1DCE15504FC9}" type="presParOf" srcId="{4BB4EBDC-02E6-4F7B-8C92-D640F5302DEF}" destId="{8D8AA5CE-0022-4344-9D01-9D0B3DD3CC49}" srcOrd="2" destOrd="0" presId="urn:microsoft.com/office/officeart/2005/8/layout/hList7"/>
    <dgm:cxn modelId="{3A49AE19-2B0D-45A1-8AEF-5FF1FECF3E28}" type="presParOf" srcId="{4BB4EBDC-02E6-4F7B-8C92-D640F5302DEF}" destId="{D39D6A24-8BA2-4F63-B9A7-89A28B310002}" srcOrd="3" destOrd="0" presId="urn:microsoft.com/office/officeart/2005/8/layout/hList7"/>
    <dgm:cxn modelId="{F0323ADF-0DB7-4CEC-8AB6-8755502CB2A5}" type="presParOf" srcId="{8E2AA3D3-117E-475B-942E-40A06C26BE9F}" destId="{C5FD062A-7DBF-4206-8E39-5873A98AD082}" srcOrd="1" destOrd="0" presId="urn:microsoft.com/office/officeart/2005/8/layout/hList7"/>
    <dgm:cxn modelId="{1269C3DD-A282-4BB3-89E6-44F2CCA7AAF4}" type="presParOf" srcId="{8E2AA3D3-117E-475B-942E-40A06C26BE9F}" destId="{6C07FFFB-26EE-49C4-AC43-731B31688715}" srcOrd="2" destOrd="0" presId="urn:microsoft.com/office/officeart/2005/8/layout/hList7"/>
    <dgm:cxn modelId="{10D4E73A-4770-4E22-BBFC-ED07DAD5E810}" type="presParOf" srcId="{6C07FFFB-26EE-49C4-AC43-731B31688715}" destId="{4CEF6336-6F05-4760-A773-153EC7A20036}" srcOrd="0" destOrd="0" presId="urn:microsoft.com/office/officeart/2005/8/layout/hList7"/>
    <dgm:cxn modelId="{4BAE5581-7EC8-4EFA-8BAF-4A11B9F46C59}" type="presParOf" srcId="{6C07FFFB-26EE-49C4-AC43-731B31688715}" destId="{AD807AF1-8334-40CB-8299-31BCB48A53B2}" srcOrd="1" destOrd="0" presId="urn:microsoft.com/office/officeart/2005/8/layout/hList7"/>
    <dgm:cxn modelId="{164DE681-F05D-460E-8185-A157E287E3FC}" type="presParOf" srcId="{6C07FFFB-26EE-49C4-AC43-731B31688715}" destId="{1E56E765-32FA-4E96-B509-DD0EE14E3B8B}" srcOrd="2" destOrd="0" presId="urn:microsoft.com/office/officeart/2005/8/layout/hList7"/>
    <dgm:cxn modelId="{BA2E4AC9-DB7C-4FE2-8102-9F253B5CE8E5}" type="presParOf" srcId="{6C07FFFB-26EE-49C4-AC43-731B31688715}" destId="{B36B9B67-EF30-46CC-AF0B-6BE12F295893}" srcOrd="3" destOrd="0" presId="urn:microsoft.com/office/officeart/2005/8/layout/hList7"/>
    <dgm:cxn modelId="{C2FE6BB8-9B1C-4F04-8F8B-88CA5CFD9E6A}" type="presParOf" srcId="{8E2AA3D3-117E-475B-942E-40A06C26BE9F}" destId="{C87AA177-42FA-40E1-A7F7-A47D67B7144B}" srcOrd="3" destOrd="0" presId="urn:microsoft.com/office/officeart/2005/8/layout/hList7"/>
    <dgm:cxn modelId="{3D6E353D-83E2-4C55-9A57-20BF77651CCB}" type="presParOf" srcId="{8E2AA3D3-117E-475B-942E-40A06C26BE9F}" destId="{46F1A631-C46E-47D0-A923-39B1D8F5A414}" srcOrd="4" destOrd="0" presId="urn:microsoft.com/office/officeart/2005/8/layout/hList7"/>
    <dgm:cxn modelId="{5ED08858-BDE5-4115-8D12-475A648179FC}" type="presParOf" srcId="{46F1A631-C46E-47D0-A923-39B1D8F5A414}" destId="{42E7841B-0561-4203-BFB1-1B91EA137697}" srcOrd="0" destOrd="0" presId="urn:microsoft.com/office/officeart/2005/8/layout/hList7"/>
    <dgm:cxn modelId="{0B418034-2F6C-4396-8BA1-6735535C3E9C}" type="presParOf" srcId="{46F1A631-C46E-47D0-A923-39B1D8F5A414}" destId="{0A92C79D-DB38-4EB5-B563-B909C93A895D}" srcOrd="1" destOrd="0" presId="urn:microsoft.com/office/officeart/2005/8/layout/hList7"/>
    <dgm:cxn modelId="{9417A58D-9A5D-47D9-980C-2899C991EA30}" type="presParOf" srcId="{46F1A631-C46E-47D0-A923-39B1D8F5A414}" destId="{01C7B9C9-32FD-4221-AA8C-D31C5613FF53}" srcOrd="2" destOrd="0" presId="urn:microsoft.com/office/officeart/2005/8/layout/hList7"/>
    <dgm:cxn modelId="{D49693F8-B206-480A-9BD0-533F3C0FE403}" type="presParOf" srcId="{46F1A631-C46E-47D0-A923-39B1D8F5A414}" destId="{BFA8987C-4816-44D0-BF36-F1625D930739}" srcOrd="3" destOrd="0" presId="urn:microsoft.com/office/officeart/2005/8/layout/hList7"/>
    <dgm:cxn modelId="{8D2C4502-601D-4B84-96D3-220BCB9EFB5B}" type="presParOf" srcId="{8E2AA3D3-117E-475B-942E-40A06C26BE9F}" destId="{1E3A10F3-206E-4E75-8C63-2376A8543D18}" srcOrd="5" destOrd="0" presId="urn:microsoft.com/office/officeart/2005/8/layout/hList7"/>
    <dgm:cxn modelId="{F60556D5-F0C9-42C4-BC0C-E9DEC4BD68DF}" type="presParOf" srcId="{8E2AA3D3-117E-475B-942E-40A06C26BE9F}" destId="{DDA634B3-96F9-4FFA-B3B7-2D25CB4ADC95}" srcOrd="6" destOrd="0" presId="urn:microsoft.com/office/officeart/2005/8/layout/hList7"/>
    <dgm:cxn modelId="{310249A2-EC3C-4C9B-ABF9-740487229425}" type="presParOf" srcId="{DDA634B3-96F9-4FFA-B3B7-2D25CB4ADC95}" destId="{C9293726-6D3D-434C-82F7-0C6A70AD0DA2}" srcOrd="0" destOrd="0" presId="urn:microsoft.com/office/officeart/2005/8/layout/hList7"/>
    <dgm:cxn modelId="{905B9C0E-2A8F-4786-9EAD-B8EDADE31E3A}" type="presParOf" srcId="{DDA634B3-96F9-4FFA-B3B7-2D25CB4ADC95}" destId="{700160EC-C084-41A9-89CB-8322205C394A}" srcOrd="1" destOrd="0" presId="urn:microsoft.com/office/officeart/2005/8/layout/hList7"/>
    <dgm:cxn modelId="{9452B25F-B7B2-403D-ADFD-CA334BA17E09}" type="presParOf" srcId="{DDA634B3-96F9-4FFA-B3B7-2D25CB4ADC95}" destId="{7B49F2CB-C33F-4E7C-A04B-D49013D315DC}" srcOrd="2" destOrd="0" presId="urn:microsoft.com/office/officeart/2005/8/layout/hList7"/>
    <dgm:cxn modelId="{747F2319-B0A6-4AB1-A56B-D3E2A9764FD3}"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AC97-065C-44FA-B0B0-CFB540FD874C}">
      <dsp:nvSpPr>
        <dsp:cNvPr id="0" name=""/>
        <dsp:cNvSpPr/>
      </dsp:nvSpPr>
      <dsp:spPr>
        <a:xfrm rot="5400000">
          <a:off x="1323403" y="1498962"/>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87691FF3-3576-427D-9AD3-BEEB3A9CC4E7}">
      <dsp:nvSpPr>
        <dsp:cNvPr id="0" name=""/>
        <dsp:cNvSpPr/>
      </dsp:nvSpPr>
      <dsp:spPr>
        <a:xfrm>
          <a:off x="974633" y="39690"/>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 Management</a:t>
          </a:r>
        </a:p>
      </dsp:txBody>
      <dsp:txXfrm>
        <a:off x="1050369" y="115426"/>
        <a:ext cx="2064595" cy="1399703"/>
      </dsp:txXfrm>
    </dsp:sp>
    <dsp:sp modelId="{624949D5-698F-4643-9B7D-7B4BEFB81C92}">
      <dsp:nvSpPr>
        <dsp:cNvPr id="0" name=""/>
        <dsp:cNvSpPr/>
      </dsp:nvSpPr>
      <dsp:spPr>
        <a:xfrm>
          <a:off x="3190700" y="187630"/>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a:p>
      </dsp:txBody>
      <dsp:txXfrm>
        <a:off x="3190700" y="187630"/>
        <a:ext cx="1611756" cy="1253728"/>
      </dsp:txXfrm>
    </dsp:sp>
    <dsp:sp modelId="{6C7FD763-4D7B-449D-85AF-6DABDA991831}">
      <dsp:nvSpPr>
        <dsp:cNvPr id="0" name=""/>
        <dsp:cNvSpPr/>
      </dsp:nvSpPr>
      <dsp:spPr>
        <a:xfrm rot="5400000">
          <a:off x="3160758" y="3241443"/>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87DF924F-DED8-4B47-9991-FFE021D11CF0}">
      <dsp:nvSpPr>
        <dsp:cNvPr id="0" name=""/>
        <dsp:cNvSpPr/>
      </dsp:nvSpPr>
      <dsp:spPr>
        <a:xfrm>
          <a:off x="2811988" y="1782171"/>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 Tools</a:t>
          </a:r>
        </a:p>
      </dsp:txBody>
      <dsp:txXfrm>
        <a:off x="2887724" y="1857907"/>
        <a:ext cx="2064595" cy="1399703"/>
      </dsp:txXfrm>
    </dsp:sp>
    <dsp:sp modelId="{C9047134-0C1D-4D2D-9CBE-BE63742D2C9E}">
      <dsp:nvSpPr>
        <dsp:cNvPr id="0" name=""/>
        <dsp:cNvSpPr/>
      </dsp:nvSpPr>
      <dsp:spPr>
        <a:xfrm>
          <a:off x="5028055" y="1930111"/>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a:p>
      </dsp:txBody>
      <dsp:txXfrm>
        <a:off x="5028055" y="1930111"/>
        <a:ext cx="1611756" cy="1253728"/>
      </dsp:txXfrm>
    </dsp:sp>
    <dsp:sp modelId="{F68BDED5-1A22-4234-8CC6-C7F18C1B8640}">
      <dsp:nvSpPr>
        <dsp:cNvPr id="0" name=""/>
        <dsp:cNvSpPr/>
      </dsp:nvSpPr>
      <dsp:spPr>
        <a:xfrm rot="5400000">
          <a:off x="4998113" y="4983925"/>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914D37FD-A704-45A8-94CA-215666F8DF3F}">
      <dsp:nvSpPr>
        <dsp:cNvPr id="0" name=""/>
        <dsp:cNvSpPr/>
      </dsp:nvSpPr>
      <dsp:spPr>
        <a:xfrm>
          <a:off x="4649344" y="3524653"/>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Designing A Relational Database</a:t>
          </a:r>
        </a:p>
      </dsp:txBody>
      <dsp:txXfrm>
        <a:off x="4725080" y="3600389"/>
        <a:ext cx="2064595" cy="1399703"/>
      </dsp:txXfrm>
    </dsp:sp>
    <dsp:sp modelId="{05321752-6FAE-4DDC-8B73-8C6F4FCAAD92}">
      <dsp:nvSpPr>
        <dsp:cNvPr id="0" name=""/>
        <dsp:cNvSpPr/>
      </dsp:nvSpPr>
      <dsp:spPr>
        <a:xfrm>
          <a:off x="6865411" y="3672593"/>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dsp:txBody>
      <dsp:txXfrm>
        <a:off x="6865411" y="3672593"/>
        <a:ext cx="1611756" cy="1253728"/>
      </dsp:txXfrm>
    </dsp:sp>
    <dsp:sp modelId="{76747736-F729-4925-B313-02610884B804}">
      <dsp:nvSpPr>
        <dsp:cNvPr id="0" name=""/>
        <dsp:cNvSpPr/>
      </dsp:nvSpPr>
      <dsp:spPr>
        <a:xfrm>
          <a:off x="6486699" y="5267134"/>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Using Microsoft Access</a:t>
          </a:r>
        </a:p>
      </dsp:txBody>
      <dsp:txXfrm>
        <a:off x="6562435" y="5342870"/>
        <a:ext cx="2064595" cy="13997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77E97-B0E2-41E2-A4A7-6AD7EBB886E0}">
      <dsp:nvSpPr>
        <dsp:cNvPr id="0" name=""/>
        <dsp:cNvSpPr/>
      </dsp:nvSpPr>
      <dsp:spPr>
        <a:xfrm>
          <a:off x="1166998" y="195192"/>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Consistency</a:t>
          </a:r>
        </a:p>
      </dsp:txBody>
      <dsp:txXfrm>
        <a:off x="1394313" y="422507"/>
        <a:ext cx="1097572" cy="1097572"/>
      </dsp:txXfrm>
    </dsp:sp>
    <dsp:sp modelId="{66049C16-16E7-4DCA-A6EC-9CB59C99CA21}">
      <dsp:nvSpPr>
        <dsp:cNvPr id="0" name=""/>
        <dsp:cNvSpPr/>
      </dsp:nvSpPr>
      <dsp:spPr>
        <a:xfrm rot="3600000">
          <a:off x="2313599" y="1709132"/>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44607" y="1760199"/>
        <a:ext cx="289407" cy="314320"/>
      </dsp:txXfrm>
    </dsp:sp>
    <dsp:sp modelId="{03D48BD7-12C0-41BF-97E3-4C4DA3A701F0}">
      <dsp:nvSpPr>
        <dsp:cNvPr id="0" name=""/>
        <dsp:cNvSpPr/>
      </dsp:nvSpPr>
      <dsp:spPr>
        <a:xfrm>
          <a:off x="2333137"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Detail</a:t>
          </a:r>
        </a:p>
      </dsp:txBody>
      <dsp:txXfrm>
        <a:off x="2560452" y="2442319"/>
        <a:ext cx="1097572" cy="1097572"/>
      </dsp:txXfrm>
    </dsp:sp>
    <dsp:sp modelId="{F61FB38B-D0A4-4F9E-A5A2-87AC702D3642}">
      <dsp:nvSpPr>
        <dsp:cNvPr id="0" name=""/>
        <dsp:cNvSpPr/>
      </dsp:nvSpPr>
      <dsp:spPr>
        <a:xfrm rot="10800000">
          <a:off x="1748081" y="2729171"/>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872113" y="2833945"/>
        <a:ext cx="289407" cy="314320"/>
      </dsp:txXfrm>
    </dsp:sp>
    <dsp:sp modelId="{F629E3F6-A73E-4547-8EB9-98AB18D067A0}">
      <dsp:nvSpPr>
        <dsp:cNvPr id="0" name=""/>
        <dsp:cNvSpPr/>
      </dsp:nvSpPr>
      <dsp:spPr>
        <a:xfrm>
          <a:off x="859"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Redundancy</a:t>
          </a:r>
        </a:p>
      </dsp:txBody>
      <dsp:txXfrm>
        <a:off x="228174" y="2442319"/>
        <a:ext cx="1097572" cy="1097572"/>
      </dsp:txXfrm>
    </dsp:sp>
    <dsp:sp modelId="{C2AB1268-D669-4A62-9655-3FD439FE2032}">
      <dsp:nvSpPr>
        <dsp:cNvPr id="0" name=""/>
        <dsp:cNvSpPr/>
      </dsp:nvSpPr>
      <dsp:spPr>
        <a:xfrm rot="18000000">
          <a:off x="1147460" y="1729399"/>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178468" y="1887880"/>
        <a:ext cx="289407" cy="314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Field/Lab</a:t>
          </a:r>
        </a:p>
      </dsp:txBody>
      <dsp:txXfrm>
        <a:off x="1918" y="1810385"/>
        <a:ext cx="2011188" cy="1810385"/>
      </dsp:txXfrm>
    </dsp:sp>
    <dsp:sp modelId="{D39D6A24-8BA2-4F63-B9A7-89A28B310002}">
      <dsp:nvSpPr>
        <dsp:cNvPr id="0" name=""/>
        <dsp:cNvSpPr/>
      </dsp:nvSpPr>
      <dsp:spPr>
        <a:xfrm>
          <a:off x="51440" y="69057"/>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Data Entry</a:t>
          </a:r>
        </a:p>
      </dsp:txBody>
      <dsp:txXfrm>
        <a:off x="2073443" y="1810385"/>
        <a:ext cx="2011188" cy="1810385"/>
      </dsp:txXfrm>
    </dsp:sp>
    <dsp:sp modelId="{B36B9B67-EF30-46CC-AF0B-6BE12F295893}">
      <dsp:nvSpPr>
        <dsp:cNvPr id="0" name=""/>
        <dsp:cNvSpPr/>
      </dsp:nvSpPr>
      <dsp:spPr>
        <a:xfrm>
          <a:off x="2123492" y="69585"/>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Active/Analysis</a:t>
          </a:r>
        </a:p>
      </dsp:txBody>
      <dsp:txXfrm>
        <a:off x="4144967" y="1810385"/>
        <a:ext cx="2011188" cy="1810385"/>
      </dsp:txXfrm>
    </dsp:sp>
    <dsp:sp modelId="{BFA8987C-4816-44D0-BF36-F1625D930739}">
      <dsp:nvSpPr>
        <dsp:cNvPr id="0" name=""/>
        <dsp:cNvSpPr/>
      </dsp:nvSpPr>
      <dsp:spPr>
        <a:xfrm>
          <a:off x="4195016" y="69585"/>
          <a:ext cx="1911090" cy="1911090"/>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Archive</a:t>
          </a:r>
        </a:p>
      </dsp:txBody>
      <dsp:txXfrm>
        <a:off x="6216492" y="1810385"/>
        <a:ext cx="2011188" cy="1810385"/>
      </dsp:txXfrm>
    </dsp:sp>
    <dsp:sp modelId="{67D6F14E-11C1-4F5E-983F-AB52403FD856}">
      <dsp:nvSpPr>
        <dsp:cNvPr id="0" name=""/>
        <dsp:cNvSpPr/>
      </dsp:nvSpPr>
      <dsp:spPr>
        <a:xfrm>
          <a:off x="6266541" y="69585"/>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345537" y="3809998"/>
          <a:ext cx="7571232" cy="678894"/>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Field</a:t>
          </a:r>
        </a:p>
      </dsp:txBody>
      <dsp:txXfrm>
        <a:off x="1918" y="1810385"/>
        <a:ext cx="2011188" cy="1810385"/>
      </dsp:txXfrm>
    </dsp:sp>
    <dsp:sp modelId="{D39D6A24-8BA2-4F63-B9A7-89A28B310002}">
      <dsp:nvSpPr>
        <dsp:cNvPr id="0" name=""/>
        <dsp:cNvSpPr/>
      </dsp:nvSpPr>
      <dsp:spPr>
        <a:xfrm>
          <a:off x="51440" y="69057"/>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Lab</a:t>
          </a:r>
        </a:p>
      </dsp:txBody>
      <dsp:txXfrm>
        <a:off x="2073443" y="1810385"/>
        <a:ext cx="2011188" cy="1810385"/>
      </dsp:txXfrm>
    </dsp:sp>
    <dsp:sp modelId="{B36B9B67-EF30-46CC-AF0B-6BE12F295893}">
      <dsp:nvSpPr>
        <dsp:cNvPr id="0" name=""/>
        <dsp:cNvSpPr/>
      </dsp:nvSpPr>
      <dsp:spPr>
        <a:xfrm>
          <a:off x="2123492" y="69585"/>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Active/Analysis</a:t>
          </a:r>
        </a:p>
      </dsp:txBody>
      <dsp:txXfrm>
        <a:off x="4144967" y="1810385"/>
        <a:ext cx="2011188" cy="1810385"/>
      </dsp:txXfrm>
    </dsp:sp>
    <dsp:sp modelId="{BFA8987C-4816-44D0-BF36-F1625D930739}">
      <dsp:nvSpPr>
        <dsp:cNvPr id="0" name=""/>
        <dsp:cNvSpPr/>
      </dsp:nvSpPr>
      <dsp:spPr>
        <a:xfrm>
          <a:off x="4195016" y="69585"/>
          <a:ext cx="1911090" cy="191109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Archive</a:t>
          </a:r>
        </a:p>
      </dsp:txBody>
      <dsp:txXfrm>
        <a:off x="6216492" y="1810385"/>
        <a:ext cx="2011188" cy="1810385"/>
      </dsp:txXfrm>
    </dsp:sp>
    <dsp:sp modelId="{67D6F14E-11C1-4F5E-983F-AB52403FD856}">
      <dsp:nvSpPr>
        <dsp:cNvPr id="0" name=""/>
        <dsp:cNvSpPr/>
      </dsp:nvSpPr>
      <dsp:spPr>
        <a:xfrm>
          <a:off x="6266541" y="69585"/>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329183" y="3620770"/>
          <a:ext cx="7571232" cy="678894"/>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A3F3E8-04B2-4F7E-BDDE-6984D5F0D444}" type="datetimeFigureOut">
              <a:rPr lang="en-US" smtClean="0"/>
              <a:t>3/1/2022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C3E7728-B48C-47AF-877B-79E5094FBCB2}" type="slidenum">
              <a:rPr lang="en-US" smtClean="0"/>
              <a:t>‹#›</a:t>
            </a:fld>
            <a:endParaRPr lang="en-US"/>
          </a:p>
        </p:txBody>
      </p:sp>
    </p:spTree>
    <p:extLst>
      <p:ext uri="{BB962C8B-B14F-4D97-AF65-F5344CB8AC3E}">
        <p14:creationId xmlns:p14="http://schemas.microsoft.com/office/powerpoint/2010/main" val="143938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dirty="0" err="1"/>
              <a:t>exabytes</a:t>
            </a:r>
            <a:r>
              <a:rPr lang="en-US" dirty="0"/>
              <a:t> = 5 billion</a:t>
            </a:r>
            <a:r>
              <a:rPr lang="en-US" baseline="0" dirty="0"/>
              <a:t> gigabytes</a:t>
            </a:r>
          </a:p>
          <a:p>
            <a:r>
              <a:rPr lang="en-US" baseline="0" dirty="0"/>
              <a:t>Standard computer is 500 GB</a:t>
            </a:r>
          </a:p>
          <a:p>
            <a:r>
              <a:rPr lang="en-US" baseline="0" dirty="0"/>
              <a:t>That’s 10M computers…or a stack of hard drives that would reach the </a:t>
            </a:r>
            <a:r>
              <a:rPr lang="en-US" baseline="0" dirty="0" err="1"/>
              <a:t>Internation</a:t>
            </a:r>
            <a:r>
              <a:rPr lang="en-US" baseline="0" dirty="0"/>
              <a:t> Space Station</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17</a:t>
            </a:fld>
            <a:endParaRPr lang="en-US"/>
          </a:p>
        </p:txBody>
      </p:sp>
    </p:spTree>
    <p:extLst>
      <p:ext uri="{BB962C8B-B14F-4D97-AF65-F5344CB8AC3E}">
        <p14:creationId xmlns:p14="http://schemas.microsoft.com/office/powerpoint/2010/main" val="350934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Actually…normally more</a:t>
            </a:r>
            <a:r>
              <a:rPr lang="en-US" baseline="0" dirty="0"/>
              <a:t> reminiscent of engineers than geeks.  There’s always some truth to all stereotypes, so what about the geek represents good qualities of data managers?</a:t>
            </a:r>
          </a:p>
          <a:p>
            <a:endParaRPr lang="en-US" baseline="0" dirty="0"/>
          </a:p>
          <a:p>
            <a:r>
              <a:rPr lang="en-US" baseline="0" dirty="0"/>
              <a:t>Retentive nature, same way-every time, accept menial repetitive tasks as the cost of business…..</a:t>
            </a:r>
          </a:p>
          <a:p>
            <a:endParaRPr lang="en-US" baseline="0" dirty="0"/>
          </a:p>
          <a:p>
            <a:r>
              <a:rPr lang="en-US" baseline="0" dirty="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57</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59</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Layout</a:t>
            </a:r>
          </a:p>
          <a:p>
            <a:r>
              <a:rPr lang="en-US" dirty="0">
                <a:solidFill>
                  <a:schemeClr val="bg1"/>
                </a:solidFill>
              </a:rPr>
              <a:t>Units</a:t>
            </a:r>
          </a:p>
          <a:p>
            <a:r>
              <a:rPr lang="en-US" dirty="0">
                <a:solidFill>
                  <a:schemeClr val="bg1"/>
                </a:solidFill>
              </a:rPr>
              <a:t>Conversions/Codes</a:t>
            </a:r>
          </a:p>
          <a:p>
            <a:r>
              <a:rPr lang="en-US" dirty="0">
                <a:solidFill>
                  <a:schemeClr val="bg1"/>
                </a:solidFill>
              </a:rPr>
              <a:t>Waterproof</a:t>
            </a:r>
          </a:p>
          <a:p>
            <a:r>
              <a:rPr lang="en-US" dirty="0">
                <a:solidFill>
                  <a:schemeClr val="bg1"/>
                </a:solidFill>
              </a:rPr>
              <a:t>Self-</a:t>
            </a:r>
            <a:r>
              <a:rPr lang="en-US" dirty="0" err="1">
                <a:solidFill>
                  <a:schemeClr val="bg1"/>
                </a:solidFill>
              </a:rPr>
              <a:t>explanitory</a:t>
            </a:r>
            <a:endParaRPr lang="en-US" dirty="0">
              <a:solidFill>
                <a:schemeClr val="bg1"/>
              </a:solidFill>
            </a:endParaRPr>
          </a:p>
          <a:p>
            <a:r>
              <a:rPr lang="en-US" dirty="0">
                <a:solidFill>
                  <a:schemeClr val="bg1"/>
                </a:solidFill>
              </a:rPr>
              <a:t>Visual Cues For Necessary Information</a:t>
            </a:r>
          </a:p>
          <a:p>
            <a:r>
              <a:rPr lang="en-US" dirty="0">
                <a:solidFill>
                  <a:schemeClr val="bg1"/>
                </a:solidFill>
              </a:rPr>
              <a:t>Methods to detect missing samples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60</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62</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63</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65</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66</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67</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69</a:t>
            </a:fld>
            <a:endParaRPr lang="en-US"/>
          </a:p>
        </p:txBody>
      </p:sp>
    </p:spTree>
    <p:extLst>
      <p:ext uri="{BB962C8B-B14F-4D97-AF65-F5344CB8AC3E}">
        <p14:creationId xmlns:p14="http://schemas.microsoft.com/office/powerpoint/2010/main" val="211142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and Retrieve</a:t>
            </a:r>
            <a:r>
              <a:rPr lang="en-US" baseline="0" dirty="0"/>
              <a:t> Data</a:t>
            </a:r>
          </a:p>
          <a:p>
            <a:r>
              <a:rPr lang="en-US" baseline="0" dirty="0"/>
              <a:t>In our case tabular data</a:t>
            </a:r>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72</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www.governing.com     4 Reasons Data Analytics</a:t>
            </a:r>
            <a:r>
              <a:rPr lang="en-US" sz="1200" b="0" i="0" kern="1200" baseline="0" dirty="0">
                <a:solidFill>
                  <a:schemeClr val="tx1"/>
                </a:solidFill>
                <a:effectLst/>
                <a:latin typeface="+mn-lt"/>
                <a:ea typeface="+mn-ea"/>
                <a:cs typeface="+mn-cs"/>
              </a:rPr>
              <a:t> Often Fail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Chicago Police Department thought it had a fail-proof strategy for keeping a lid on violent crime: a heat map of the 400 individuals most likely to break the law. The index of violent individuals was the result of a predictive analytics program that used a mathematical algorithm to sift through crime data. It worked much like the analytics programs Netflix or Amazon use to predict a person’s next movie rental or book purchase.</a:t>
            </a:r>
          </a:p>
          <a:p>
            <a:r>
              <a:rPr lang="en-US" sz="1200" b="0" i="0" kern="1200" dirty="0">
                <a:solidFill>
                  <a:schemeClr val="tx1"/>
                </a:solidFill>
                <a:effectLst/>
                <a:latin typeface="+mn-lt"/>
                <a:ea typeface="+mn-ea"/>
                <a:cs typeface="+mn-cs"/>
              </a:rPr>
              <a:t>But the algorithm ran into a firestorm of controversy in late 2013 when a </a:t>
            </a:r>
            <a:r>
              <a:rPr lang="en-US" sz="1200" b="0" i="1" kern="1200" dirty="0">
                <a:solidFill>
                  <a:schemeClr val="tx1"/>
                </a:solidFill>
                <a:effectLst/>
                <a:latin typeface="+mn-lt"/>
                <a:ea typeface="+mn-ea"/>
                <a:cs typeface="+mn-cs"/>
              </a:rPr>
              <a:t>Chicago </a:t>
            </a:r>
            <a:r>
              <a:rPr lang="en-US" sz="1200" b="0" i="1" kern="1200" dirty="0" err="1">
                <a:solidFill>
                  <a:schemeClr val="tx1"/>
                </a:solidFill>
                <a:effectLst/>
                <a:latin typeface="+mn-lt"/>
                <a:ea typeface="+mn-ea"/>
                <a:cs typeface="+mn-cs"/>
              </a:rPr>
              <a:t>Tribune</a:t>
            </a:r>
            <a:r>
              <a:rPr lang="en-US" sz="1200" b="0" i="0" kern="1200" dirty="0" err="1">
                <a:solidFill>
                  <a:schemeClr val="tx1"/>
                </a:solidFill>
                <a:effectLst/>
                <a:latin typeface="+mn-lt"/>
                <a:ea typeface="+mn-ea"/>
                <a:cs typeface="+mn-cs"/>
              </a:rPr>
              <a:t>article</a:t>
            </a:r>
            <a:r>
              <a:rPr lang="en-US" sz="1200" b="0" i="0" kern="1200" dirty="0">
                <a:solidFill>
                  <a:schemeClr val="tx1"/>
                </a:solidFill>
                <a:effectLst/>
                <a:latin typeface="+mn-lt"/>
                <a:ea typeface="+mn-ea"/>
                <a:cs typeface="+mn-cs"/>
              </a:rPr>
              <a:t> told the story of a man on the list who had no criminal arrests. While the police defended the tool, critics said it was nothing more than racial </a:t>
            </a:r>
            <a:r>
              <a:rPr lang="en-US" sz="1200" b="0" i="0" kern="1200" dirty="0" err="1">
                <a:solidFill>
                  <a:schemeClr val="tx1"/>
                </a:solidFill>
                <a:effectLst/>
                <a:latin typeface="+mn-lt"/>
                <a:ea typeface="+mn-ea"/>
                <a:cs typeface="+mn-cs"/>
              </a:rPr>
              <a:t>profil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there are misconceptions about analytics. It’s not a technology project that should be run by the IT department, though it will need input from CIOs and their staff to manage the databases and networks that underpin it. It’s also not about data. Rather, it’s a way to predict future strategies and support decision-making. That’s why the right stakeholders need to be </a:t>
            </a:r>
            <a:r>
              <a:rPr lang="en-US" sz="1200" b="0" i="0" kern="1200">
                <a:solidFill>
                  <a:schemeClr val="tx1"/>
                </a:solidFill>
                <a:effectLst/>
                <a:latin typeface="+mn-lt"/>
                <a:ea typeface="+mn-ea"/>
                <a:cs typeface="+mn-cs"/>
              </a:rPr>
              <a:t>involved.ing</a:t>
            </a:r>
            <a:r>
              <a:rPr lang="en-US" sz="1200" b="0" i="0" kern="1200" dirty="0">
                <a:solidFill>
                  <a:schemeClr val="tx1"/>
                </a:solidFill>
                <a:effectLst/>
                <a:latin typeface="+mn-lt"/>
                <a:ea typeface="+mn-ea"/>
                <a:cs typeface="+mn-cs"/>
              </a:rPr>
              <a:t>. They compared to it to a bad version of </a:t>
            </a:r>
            <a:r>
              <a:rPr lang="en-US" sz="1200" b="0" i="1" kern="1200" dirty="0">
                <a:solidFill>
                  <a:schemeClr val="tx1"/>
                </a:solidFill>
                <a:effectLst/>
                <a:latin typeface="+mn-lt"/>
                <a:ea typeface="+mn-ea"/>
                <a:cs typeface="+mn-cs"/>
              </a:rPr>
              <a:t>Minority Report</a:t>
            </a:r>
            <a:r>
              <a:rPr lang="en-US" sz="1200" b="0" i="0" kern="1200" dirty="0">
                <a:solidFill>
                  <a:schemeClr val="tx1"/>
                </a:solidFill>
                <a:effectLst/>
                <a:latin typeface="+mn-lt"/>
                <a:ea typeface="+mn-ea"/>
                <a:cs typeface="+mn-cs"/>
              </a:rPr>
              <a:t>, the popular sci-fi film about police who predict crimes before they happen.</a:t>
            </a:r>
          </a:p>
        </p:txBody>
      </p:sp>
      <p:sp>
        <p:nvSpPr>
          <p:cNvPr id="4" name="Slide Number Placeholder 3"/>
          <p:cNvSpPr>
            <a:spLocks noGrp="1"/>
          </p:cNvSpPr>
          <p:nvPr>
            <p:ph type="sldNum" sz="quarter" idx="10"/>
          </p:nvPr>
        </p:nvSpPr>
        <p:spPr/>
        <p:txBody>
          <a:bodyPr/>
          <a:lstStyle/>
          <a:p>
            <a:fld id="{EC3E7728-B48C-47AF-877B-79E5094FBCB2}" type="slidenum">
              <a:rPr lang="en-US" smtClean="0"/>
              <a:t>26</a:t>
            </a:fld>
            <a:endParaRPr lang="en-US"/>
          </a:p>
        </p:txBody>
      </p:sp>
    </p:spTree>
    <p:extLst>
      <p:ext uri="{BB962C8B-B14F-4D97-AF65-F5344CB8AC3E}">
        <p14:creationId xmlns:p14="http://schemas.microsoft.com/office/powerpoint/2010/main" val="2405932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and Retrieve</a:t>
            </a:r>
            <a:r>
              <a:rPr lang="en-US" baseline="0" dirty="0"/>
              <a:t> Data</a:t>
            </a:r>
          </a:p>
          <a:p>
            <a:r>
              <a:rPr lang="en-US" baseline="0" dirty="0"/>
              <a:t>In our case tabular data</a:t>
            </a:r>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73</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Cascading updates</a:t>
            </a:r>
            <a:r>
              <a:rPr lang="en-US" baseline="0" dirty="0"/>
              <a:t> and deletes to handle orphans and changes</a:t>
            </a:r>
          </a:p>
          <a:p>
            <a:r>
              <a:rPr lang="en-US" baseline="0" dirty="0"/>
              <a:t>Single point to change repeating values</a:t>
            </a:r>
          </a:p>
          <a:p>
            <a:r>
              <a:rPr lang="en-US" baseline="0" dirty="0"/>
              <a:t>Data has a “model” that relates to what it represents</a:t>
            </a:r>
          </a:p>
          <a:p>
            <a:r>
              <a:rPr lang="en-US" baseline="0" dirty="0"/>
              <a:t>Most are built around SQL language</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85</a:t>
            </a:fld>
            <a:endParaRPr lang="en-US"/>
          </a:p>
        </p:txBody>
      </p:sp>
    </p:spTree>
    <p:extLst>
      <p:ext uri="{BB962C8B-B14F-4D97-AF65-F5344CB8AC3E}">
        <p14:creationId xmlns:p14="http://schemas.microsoft.com/office/powerpoint/2010/main" val="2210284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on server or local computer</a:t>
            </a:r>
          </a:p>
          <a:p>
            <a:r>
              <a:rPr lang="en-US" dirty="0"/>
              <a:t>Mainly syntax (query) based</a:t>
            </a:r>
          </a:p>
          <a:p>
            <a:r>
              <a:rPr lang="en-US" dirty="0"/>
              <a:t>Views/</a:t>
            </a:r>
            <a:r>
              <a:rPr lang="en-US" dirty="0" err="1"/>
              <a:t>Sprocs</a:t>
            </a:r>
            <a:r>
              <a:rPr lang="en-US" dirty="0"/>
              <a:t>/Triggers</a:t>
            </a:r>
          </a:p>
          <a:p>
            <a:r>
              <a:rPr lang="en-US" dirty="0"/>
              <a:t>No</a:t>
            </a:r>
            <a:r>
              <a:rPr lang="en-US" baseline="0" dirty="0"/>
              <a:t> real data entry capabilities</a:t>
            </a:r>
          </a:p>
          <a:p>
            <a:r>
              <a:rPr lang="en-US" baseline="0" dirty="0"/>
              <a:t>Only functional analysis capabilities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86</a:t>
            </a:fld>
            <a:endParaRPr lang="en-US"/>
          </a:p>
        </p:txBody>
      </p:sp>
    </p:spTree>
    <p:extLst>
      <p:ext uri="{BB962C8B-B14F-4D97-AF65-F5344CB8AC3E}">
        <p14:creationId xmlns:p14="http://schemas.microsoft.com/office/powerpoint/2010/main" val="3796173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87</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88</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lose with access………views, stored procedures, triggers, multi-user issues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89</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access to show how to</a:t>
            </a:r>
            <a:r>
              <a:rPr lang="en-US" baseline="0" dirty="0"/>
              <a:t> design a database</a:t>
            </a:r>
          </a:p>
          <a:p>
            <a:r>
              <a:rPr lang="en-US" baseline="0" dirty="0"/>
              <a:t>Good design means</a:t>
            </a:r>
          </a:p>
          <a:p>
            <a:r>
              <a:rPr lang="en-US" baseline="0" dirty="0"/>
              <a:t>	simpler queries </a:t>
            </a:r>
          </a:p>
          <a:p>
            <a:r>
              <a:rPr lang="en-US" baseline="0" dirty="0"/>
              <a:t>	better performance</a:t>
            </a:r>
          </a:p>
          <a:p>
            <a:r>
              <a:rPr lang="en-US" baseline="0" dirty="0"/>
              <a:t>	less data entry</a:t>
            </a:r>
          </a:p>
          <a:p>
            <a:r>
              <a:rPr lang="en-US" baseline="0" dirty="0"/>
              <a:t>	easier to add data fields without breaking backwards compatibility</a:t>
            </a:r>
          </a:p>
          <a:p>
            <a:r>
              <a:rPr lang="en-US" baseline="0" dirty="0"/>
              <a:t>Think of records as an “entity”…and then “sets” of entities”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022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Cascading updates</a:t>
            </a:r>
            <a:r>
              <a:rPr lang="en-US" baseline="0" dirty="0"/>
              <a:t> and deletes to handle orphans and changes</a:t>
            </a:r>
          </a:p>
          <a:p>
            <a:r>
              <a:rPr lang="en-US" baseline="0" dirty="0"/>
              <a:t>Single point to change repeating values</a:t>
            </a:r>
          </a:p>
          <a:p>
            <a:r>
              <a:rPr lang="en-US" baseline="0" dirty="0"/>
              <a:t>Data has a “model” that relates to what it represents</a:t>
            </a:r>
          </a:p>
          <a:p>
            <a:r>
              <a:rPr lang="en-US" baseline="0" dirty="0"/>
              <a:t>Most are built around SQL language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197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made</a:t>
            </a:r>
            <a:r>
              <a:rPr lang="en-US" baseline="0" dirty="0"/>
              <a:t> mistakes</a:t>
            </a:r>
          </a:p>
          <a:p>
            <a:r>
              <a:rPr lang="en-US" baseline="0" dirty="0"/>
              <a:t>Share one of mine.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470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access to show how to</a:t>
            </a:r>
            <a:r>
              <a:rPr lang="en-US" baseline="0" dirty="0"/>
              <a:t> design a database</a:t>
            </a:r>
          </a:p>
          <a:p>
            <a:r>
              <a:rPr lang="en-US" baseline="0" dirty="0"/>
              <a:t>Good design means</a:t>
            </a:r>
          </a:p>
          <a:p>
            <a:r>
              <a:rPr lang="en-US" baseline="0" dirty="0"/>
              <a:t>	simpler queries </a:t>
            </a:r>
          </a:p>
          <a:p>
            <a:r>
              <a:rPr lang="en-US" baseline="0" dirty="0"/>
              <a:t>	better performance</a:t>
            </a:r>
          </a:p>
          <a:p>
            <a:r>
              <a:rPr lang="en-US" baseline="0" dirty="0"/>
              <a:t>	less data entry</a:t>
            </a:r>
          </a:p>
          <a:p>
            <a:r>
              <a:rPr lang="en-US" baseline="0" dirty="0"/>
              <a:t>	easier to add data fields without breaking backwards compatibility</a:t>
            </a:r>
          </a:p>
          <a:p>
            <a:r>
              <a:rPr lang="en-US" baseline="0" dirty="0"/>
              <a:t>Think of records as an “entity”…and then “sets” of entities”</a:t>
            </a:r>
          </a:p>
          <a:p>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1625463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analytic projects fail when the data quality is inferior. Bad data creates poor results. Lack of data sharing can also hobble the best planned analytics project. While there are technical barriers to data sharing, too often the problem is an unwillingness to share between agencies or departments. The result is turf battles that erupt when one agency wants to protect the data they’ve collected.</a:t>
            </a:r>
          </a:p>
        </p:txBody>
      </p:sp>
      <p:sp>
        <p:nvSpPr>
          <p:cNvPr id="4" name="Slide Number Placeholder 3"/>
          <p:cNvSpPr>
            <a:spLocks noGrp="1"/>
          </p:cNvSpPr>
          <p:nvPr>
            <p:ph type="sldNum" sz="quarter" idx="10"/>
          </p:nvPr>
        </p:nvSpPr>
        <p:spPr/>
        <p:txBody>
          <a:bodyPr/>
          <a:lstStyle/>
          <a:p>
            <a:fld id="{EC3E7728-B48C-47AF-877B-79E5094FBCB2}" type="slidenum">
              <a:rPr lang="en-US" smtClean="0"/>
              <a:t>28</a:t>
            </a:fld>
            <a:endParaRPr lang="en-US"/>
          </a:p>
        </p:txBody>
      </p:sp>
    </p:spTree>
    <p:extLst>
      <p:ext uri="{BB962C8B-B14F-4D97-AF65-F5344CB8AC3E}">
        <p14:creationId xmlns:p14="http://schemas.microsoft.com/office/powerpoint/2010/main" val="39285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Resources have come a long ways.</a:t>
            </a:r>
          </a:p>
          <a:p>
            <a:endParaRPr lang="en-US" dirty="0"/>
          </a:p>
          <a:p>
            <a:r>
              <a:rPr lang="en-US" dirty="0"/>
              <a:t>GUI’s change</a:t>
            </a:r>
            <a:r>
              <a:rPr lang="en-US" baseline="0" dirty="0"/>
              <a:t>, but underlying data is universal</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36</a:t>
            </a:fld>
            <a:endParaRPr lang="en-US"/>
          </a:p>
        </p:txBody>
      </p:sp>
    </p:spTree>
    <p:extLst>
      <p:ext uri="{BB962C8B-B14F-4D97-AF65-F5344CB8AC3E}">
        <p14:creationId xmlns:p14="http://schemas.microsoft.com/office/powerpoint/2010/main" val="361801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41</a:t>
            </a:fld>
            <a:endParaRPr lang="en-US"/>
          </a:p>
        </p:txBody>
      </p:sp>
    </p:spTree>
    <p:extLst>
      <p:ext uri="{BB962C8B-B14F-4D97-AF65-F5344CB8AC3E}">
        <p14:creationId xmlns:p14="http://schemas.microsoft.com/office/powerpoint/2010/main" val="152717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Actually…normally more</a:t>
            </a:r>
            <a:r>
              <a:rPr lang="en-US" baseline="0" dirty="0"/>
              <a:t> reminiscent of engineers than geeks.  There’s always some truth to all stereotypes, so what about the geek represents good qualities of data managers?</a:t>
            </a:r>
          </a:p>
          <a:p>
            <a:endParaRPr lang="en-US" baseline="0" dirty="0"/>
          </a:p>
          <a:p>
            <a:r>
              <a:rPr lang="en-US" baseline="0" dirty="0"/>
              <a:t>Retentive nature, same way-every time, accept menial repetitive tasks as the cost of business…..</a:t>
            </a:r>
          </a:p>
          <a:p>
            <a:endParaRPr lang="en-US" baseline="0" dirty="0"/>
          </a:p>
          <a:p>
            <a:r>
              <a:rPr lang="en-US" baseline="0" dirty="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45</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53</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54</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55</a:t>
            </a:fld>
            <a:endParaRPr lang="en-US"/>
          </a:p>
        </p:txBody>
      </p:sp>
    </p:spTree>
    <p:extLst>
      <p:ext uri="{BB962C8B-B14F-4D97-AF65-F5344CB8AC3E}">
        <p14:creationId xmlns:p14="http://schemas.microsoft.com/office/powerpoint/2010/main" val="400132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455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1205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697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602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53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6294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2002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232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7742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9018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199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3/1/2022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8934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mp"/><Relationship Id="rId13" Type="http://schemas.openxmlformats.org/officeDocument/2006/relationships/image" Target="../media/image12.tmp"/><Relationship Id="rId18" Type="http://schemas.openxmlformats.org/officeDocument/2006/relationships/image" Target="../media/image17.tmp"/><Relationship Id="rId3" Type="http://schemas.openxmlformats.org/officeDocument/2006/relationships/image" Target="../media/image2.tmp"/><Relationship Id="rId21" Type="http://schemas.openxmlformats.org/officeDocument/2006/relationships/image" Target="../media/image20.tmp"/><Relationship Id="rId7" Type="http://schemas.openxmlformats.org/officeDocument/2006/relationships/image" Target="../media/image6.tmp"/><Relationship Id="rId12" Type="http://schemas.openxmlformats.org/officeDocument/2006/relationships/image" Target="../media/image11.tmp"/><Relationship Id="rId17" Type="http://schemas.openxmlformats.org/officeDocument/2006/relationships/image" Target="../media/image16.tmp"/><Relationship Id="rId25" Type="http://schemas.openxmlformats.org/officeDocument/2006/relationships/image" Target="../media/image24.tmp"/><Relationship Id="rId2" Type="http://schemas.openxmlformats.org/officeDocument/2006/relationships/image" Target="../media/image1.tmp"/><Relationship Id="rId16" Type="http://schemas.openxmlformats.org/officeDocument/2006/relationships/image" Target="../media/image15.tmp"/><Relationship Id="rId20" Type="http://schemas.openxmlformats.org/officeDocument/2006/relationships/image" Target="../media/image19.tmp"/><Relationship Id="rId1" Type="http://schemas.openxmlformats.org/officeDocument/2006/relationships/slideLayout" Target="../slideLayouts/slideLayout7.xml"/><Relationship Id="rId6" Type="http://schemas.openxmlformats.org/officeDocument/2006/relationships/image" Target="../media/image5.tmp"/><Relationship Id="rId11" Type="http://schemas.openxmlformats.org/officeDocument/2006/relationships/image" Target="../media/image10.tmp"/><Relationship Id="rId24" Type="http://schemas.openxmlformats.org/officeDocument/2006/relationships/image" Target="../media/image23.tmp"/><Relationship Id="rId5" Type="http://schemas.openxmlformats.org/officeDocument/2006/relationships/image" Target="../media/image4.tmp"/><Relationship Id="rId15" Type="http://schemas.openxmlformats.org/officeDocument/2006/relationships/image" Target="../media/image14.tmp"/><Relationship Id="rId23" Type="http://schemas.openxmlformats.org/officeDocument/2006/relationships/image" Target="../media/image22.tmp"/><Relationship Id="rId10" Type="http://schemas.openxmlformats.org/officeDocument/2006/relationships/image" Target="../media/image9.tmp"/><Relationship Id="rId19" Type="http://schemas.openxmlformats.org/officeDocument/2006/relationships/image" Target="../media/image18.tmp"/><Relationship Id="rId4" Type="http://schemas.openxmlformats.org/officeDocument/2006/relationships/image" Target="../media/image3.tmp"/><Relationship Id="rId9" Type="http://schemas.openxmlformats.org/officeDocument/2006/relationships/image" Target="../media/image8.tmp"/><Relationship Id="rId14" Type="http://schemas.openxmlformats.org/officeDocument/2006/relationships/image" Target="../media/image13.tmp"/><Relationship Id="rId22" Type="http://schemas.openxmlformats.org/officeDocument/2006/relationships/image" Target="../media/image21.tm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35.png"/><Relationship Id="rId1" Type="http://schemas.openxmlformats.org/officeDocument/2006/relationships/slideLayout" Target="../slideLayouts/slideLayout18.xml"/><Relationship Id="rId5" Type="http://schemas.openxmlformats.org/officeDocument/2006/relationships/image" Target="../media/image127.png"/><Relationship Id="rId4" Type="http://schemas.openxmlformats.org/officeDocument/2006/relationships/image" Target="../media/image1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9.wdp"/><Relationship Id="rId5" Type="http://schemas.openxmlformats.org/officeDocument/2006/relationships/image" Target="../media/image49.png"/><Relationship Id="rId10" Type="http://schemas.openxmlformats.org/officeDocument/2006/relationships/image" Target="../media/image52.png"/><Relationship Id="rId4" Type="http://schemas.microsoft.com/office/2007/relationships/hdphoto" Target="../media/hdphoto6.wdp"/><Relationship Id="rId9" Type="http://schemas.openxmlformats.org/officeDocument/2006/relationships/image" Target="../media/image51.png"/><Relationship Id="rId14" Type="http://schemas.openxmlformats.org/officeDocument/2006/relationships/image" Target="../media/image55.jp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60.png"/><Relationship Id="rId7" Type="http://schemas.openxmlformats.org/officeDocument/2006/relationships/diagramQuickStyle" Target="../diagrams/quickStyl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5.jpeg"/><Relationship Id="rId9" Type="http://schemas.microsoft.com/office/2007/relationships/diagramDrawing" Target="../diagrams/drawing5.xml"/></Relationships>
</file>

<file path=ppt/slides/_rels/slide58.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10.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59.jp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gif"/></Relationships>
</file>

<file path=ppt/slides/_rels/slide73.xml.rels><?xml version="1.0" encoding="UTF-8" standalone="yes"?>
<Relationships xmlns="http://schemas.openxmlformats.org/package/2006/relationships"><Relationship Id="rId8" Type="http://schemas.openxmlformats.org/officeDocument/2006/relationships/image" Target="../media/image83.gif"/><Relationship Id="rId3" Type="http://schemas.openxmlformats.org/officeDocument/2006/relationships/image" Target="../media/image78.png"/><Relationship Id="rId7" Type="http://schemas.openxmlformats.org/officeDocument/2006/relationships/image" Target="../media/image82.jpeg"/><Relationship Id="rId12"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90.png"/><Relationship Id="rId4" Type="http://schemas.microsoft.com/office/2007/relationships/hdphoto" Target="../media/hdphoto11.wdp"/></Relationships>
</file>

<file path=ppt/slides/_rels/slide7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92.pn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90.png"/><Relationship Id="rId4" Type="http://schemas.microsoft.com/office/2007/relationships/hdphoto" Target="../media/hdphoto11.wdp"/></Relationships>
</file>

<file path=ppt/slides/_rels/slide7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1.png"/><Relationship Id="rId7" Type="http://schemas.microsoft.com/office/2007/relationships/hdphoto" Target="../media/hdphoto14.wdp"/><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7.png"/><Relationship Id="rId4" Type="http://schemas.microsoft.com/office/2007/relationships/hdphoto" Target="../media/hdphoto10.wdp"/><Relationship Id="rId9" Type="http://schemas.microsoft.com/office/2007/relationships/hdphoto" Target="../media/hdphoto13.wdp"/></Relationships>
</file>

<file path=ppt/slides/_rels/slide8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1.png"/><Relationship Id="rId7" Type="http://schemas.microsoft.com/office/2007/relationships/hdphoto" Target="../media/hdphoto14.wdp"/><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86.png"/><Relationship Id="rId5" Type="http://schemas.openxmlformats.org/officeDocument/2006/relationships/image" Target="../media/image97.png"/><Relationship Id="rId10" Type="http://schemas.openxmlformats.org/officeDocument/2006/relationships/image" Target="../media/image84.png"/><Relationship Id="rId4" Type="http://schemas.microsoft.com/office/2007/relationships/hdphoto" Target="../media/hdphoto10.wdp"/><Relationship Id="rId9" Type="http://schemas.microsoft.com/office/2007/relationships/hdphoto" Target="../media/hdphoto13.wdp"/></Relationships>
</file>

<file path=ppt/slides/_rels/slide8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91.png"/><Relationship Id="rId3" Type="http://schemas.microsoft.com/office/2007/relationships/hdphoto" Target="../media/hdphoto17.wdp"/><Relationship Id="rId7" Type="http://schemas.openxmlformats.org/officeDocument/2006/relationships/image" Target="../media/image81.png"/><Relationship Id="rId12" Type="http://schemas.microsoft.com/office/2007/relationships/hdphoto" Target="../media/hdphoto14.wdp"/><Relationship Id="rId2" Type="http://schemas.openxmlformats.org/officeDocument/2006/relationships/image" Target="../media/image98.png"/><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00.jpeg"/><Relationship Id="rId11" Type="http://schemas.openxmlformats.org/officeDocument/2006/relationships/image" Target="../media/image92.png"/><Relationship Id="rId5" Type="http://schemas.openxmlformats.org/officeDocument/2006/relationships/image" Target="../media/image80.png"/><Relationship Id="rId15" Type="http://schemas.openxmlformats.org/officeDocument/2006/relationships/image" Target="../media/image84.png"/><Relationship Id="rId10" Type="http://schemas.openxmlformats.org/officeDocument/2006/relationships/image" Target="../media/image97.png"/><Relationship Id="rId4" Type="http://schemas.openxmlformats.org/officeDocument/2006/relationships/image" Target="../media/image99.png"/><Relationship Id="rId9" Type="http://schemas.microsoft.com/office/2007/relationships/hdphoto" Target="../media/hdphoto10.wdp"/><Relationship Id="rId14" Type="http://schemas.microsoft.com/office/2007/relationships/hdphoto" Target="../media/hdphoto13.wdp"/></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gi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4.png"/><Relationship Id="rId5" Type="http://schemas.microsoft.com/office/2007/relationships/hdphoto" Target="../media/hdphoto10.wdp"/><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6.png"/><Relationship Id="rId4" Type="http://schemas.microsoft.com/office/2007/relationships/hdphoto" Target="../media/hdphoto10.wdp"/></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503" y="839214"/>
            <a:ext cx="7845552" cy="4957776"/>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8523" y="524610"/>
            <a:ext cx="6793512" cy="5586984"/>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1649" y="524610"/>
            <a:ext cx="6747260" cy="5586984"/>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2503" y="1850459"/>
            <a:ext cx="7845552" cy="2935286"/>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2503" y="1501769"/>
            <a:ext cx="7845552" cy="3632667"/>
          </a:xfrm>
          <a:prstGeom prst="rect">
            <a:avLst/>
          </a:prstGeom>
        </p:spPr>
      </p:pic>
      <p:pic>
        <p:nvPicPr>
          <p:cNvPr id="8" name="Picture 7" descr="Screen Clippi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38373" y="524610"/>
            <a:ext cx="7033813" cy="5586984"/>
          </a:xfrm>
          <a:prstGeom prst="rect">
            <a:avLst/>
          </a:prstGeom>
        </p:spPr>
      </p:pic>
      <p:pic>
        <p:nvPicPr>
          <p:cNvPr id="9" name="Picture 8" descr="Screen Clippi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2503" y="898707"/>
            <a:ext cx="7845552" cy="4838790"/>
          </a:xfrm>
          <a:prstGeom prst="rect">
            <a:avLst/>
          </a:prstGeom>
        </p:spPr>
      </p:pic>
      <p:pic>
        <p:nvPicPr>
          <p:cNvPr id="10" name="Picture 9" descr="Screen Clippi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503" y="1505731"/>
            <a:ext cx="7845552" cy="3624742"/>
          </a:xfrm>
          <a:prstGeom prst="rect">
            <a:avLst/>
          </a:prstGeom>
        </p:spPr>
      </p:pic>
      <p:pic>
        <p:nvPicPr>
          <p:cNvPr id="11" name="Picture 10" descr="Screen Clippi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02033" y="934134"/>
            <a:ext cx="5894918" cy="5018966"/>
          </a:xfrm>
          <a:prstGeom prst="rect">
            <a:avLst/>
          </a:prstGeom>
        </p:spPr>
      </p:pic>
      <p:pic>
        <p:nvPicPr>
          <p:cNvPr id="12" name="Picture 11" descr="Screen Clippi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32503" y="1140218"/>
            <a:ext cx="7845552" cy="4355768"/>
          </a:xfrm>
          <a:prstGeom prst="rect">
            <a:avLst/>
          </a:prstGeom>
        </p:spPr>
      </p:pic>
      <p:pic>
        <p:nvPicPr>
          <p:cNvPr id="13" name="Picture 12" descr="Screen Clippi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32503" y="1771266"/>
            <a:ext cx="7845552" cy="3093672"/>
          </a:xfrm>
          <a:prstGeom prst="rect">
            <a:avLst/>
          </a:prstGeom>
        </p:spPr>
      </p:pic>
      <p:pic>
        <p:nvPicPr>
          <p:cNvPr id="14" name="Picture 13" descr="Screen Clippi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32503" y="2060562"/>
            <a:ext cx="7845552" cy="2515081"/>
          </a:xfrm>
          <a:prstGeom prst="rect">
            <a:avLst/>
          </a:prstGeom>
        </p:spPr>
      </p:pic>
      <p:pic>
        <p:nvPicPr>
          <p:cNvPr id="15" name="Picture 14" descr="Screen Clippi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19458" y="1792549"/>
            <a:ext cx="5706320" cy="3302136"/>
          </a:xfrm>
          <a:prstGeom prst="rect">
            <a:avLst/>
          </a:prstGeom>
        </p:spPr>
      </p:pic>
      <p:pic>
        <p:nvPicPr>
          <p:cNvPr id="16" name="Picture 15" descr="Screen Clippi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531200" y="524610"/>
            <a:ext cx="4048159" cy="5586984"/>
          </a:xfrm>
          <a:prstGeom prst="rect">
            <a:avLst/>
          </a:prstGeom>
        </p:spPr>
      </p:pic>
      <p:pic>
        <p:nvPicPr>
          <p:cNvPr id="17" name="Picture 16" descr="Screen Clippi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32503" y="1610227"/>
            <a:ext cx="7845552" cy="3415750"/>
          </a:xfrm>
          <a:prstGeom prst="rect">
            <a:avLst/>
          </a:prstGeom>
        </p:spPr>
      </p:pic>
      <p:pic>
        <p:nvPicPr>
          <p:cNvPr id="18" name="Picture 17" descr="Screen Clippi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690482" y="524610"/>
            <a:ext cx="5729595" cy="5586984"/>
          </a:xfrm>
          <a:prstGeom prst="rect">
            <a:avLst/>
          </a:prstGeom>
        </p:spPr>
      </p:pic>
      <p:pic>
        <p:nvPicPr>
          <p:cNvPr id="19" name="Picture 18" descr="Screen Clippi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221049" y="524610"/>
            <a:ext cx="4668461" cy="5586984"/>
          </a:xfrm>
          <a:prstGeom prst="rect">
            <a:avLst/>
          </a:prstGeom>
        </p:spPr>
      </p:pic>
      <p:pic>
        <p:nvPicPr>
          <p:cNvPr id="20" name="Picture 19" descr="Screen Clippi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983943" y="524610"/>
            <a:ext cx="5142672" cy="5586984"/>
          </a:xfrm>
          <a:prstGeom prst="rect">
            <a:avLst/>
          </a:prstGeom>
        </p:spPr>
      </p:pic>
      <p:pic>
        <p:nvPicPr>
          <p:cNvPr id="21" name="Picture 20" descr="Screen Clipping"/>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525159" y="1259027"/>
            <a:ext cx="5894918" cy="4183489"/>
          </a:xfrm>
          <a:prstGeom prst="rect">
            <a:avLst/>
          </a:prstGeom>
        </p:spPr>
      </p:pic>
      <p:pic>
        <p:nvPicPr>
          <p:cNvPr id="22" name="Picture 21" descr="Screen Clipping"/>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2839623" y="524610"/>
            <a:ext cx="3431312" cy="5586984"/>
          </a:xfrm>
          <a:prstGeom prst="rect">
            <a:avLst/>
          </a:prstGeom>
        </p:spPr>
      </p:pic>
      <p:pic>
        <p:nvPicPr>
          <p:cNvPr id="24" name="Picture 23" descr="Screen Clipping"/>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632503" y="889717"/>
            <a:ext cx="7845552" cy="4856770"/>
          </a:xfrm>
          <a:prstGeom prst="rect">
            <a:avLst/>
          </a:prstGeom>
        </p:spPr>
      </p:pic>
      <p:pic>
        <p:nvPicPr>
          <p:cNvPr id="25" name="Picture 24" descr="Screen Clipping"/>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2583137" y="524610"/>
            <a:ext cx="3944284" cy="5586984"/>
          </a:xfrm>
          <a:prstGeom prst="rect">
            <a:avLst/>
          </a:prstGeom>
        </p:spPr>
      </p:pic>
      <p:pic>
        <p:nvPicPr>
          <p:cNvPr id="26" name="Picture 25" descr="Screen Clipping"/>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209800" y="524610"/>
            <a:ext cx="4690958" cy="5586984"/>
          </a:xfrm>
          <a:prstGeom prst="rect">
            <a:avLst/>
          </a:prstGeom>
        </p:spPr>
      </p:pic>
      <p:pic>
        <p:nvPicPr>
          <p:cNvPr id="28" name="Picture 27" descr="Screen Clipping"/>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1404762" y="831957"/>
            <a:ext cx="6667423" cy="4879341"/>
          </a:xfrm>
          <a:prstGeom prst="rect">
            <a:avLst/>
          </a:prstGeom>
        </p:spPr>
      </p:pic>
    </p:spTree>
    <p:extLst>
      <p:ext uri="{BB962C8B-B14F-4D97-AF65-F5344CB8AC3E}">
        <p14:creationId xmlns:p14="http://schemas.microsoft.com/office/powerpoint/2010/main" val="897146662"/>
      </p:ext>
    </p:extLst>
  </p:cSld>
  <p:clrMapOvr>
    <a:masterClrMapping/>
  </p:clrMapOvr>
  <mc:AlternateContent xmlns:mc="http://schemas.openxmlformats.org/markup-compatibility/2006" xmlns:p14="http://schemas.microsoft.com/office/powerpoint/2010/main">
    <mc:Choice Requires="p14">
      <p:transition spd="slow" p14:dur="3500" advClick="0" advTm="175000"/>
    </mc:Choice>
    <mc:Fallback xmlns="">
      <p:transition spd="slow" advClick="0" advTm="1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xit" presetSubtype="0" fill="hold" nodeType="afterEffect">
                                  <p:stCondLst>
                                    <p:cond delay="7000"/>
                                  </p:stCondLst>
                                  <p:childTnLst>
                                    <p:animEffect transition="out" filter="fade">
                                      <p:cBhvr>
                                        <p:cTn id="10" dur="750"/>
                                        <p:tgtEl>
                                          <p:spTgt spid="3"/>
                                        </p:tgtEl>
                                      </p:cBhvr>
                                    </p:animEffect>
                                    <p:set>
                                      <p:cBhvr>
                                        <p:cTn id="11" dur="1" fill="hold">
                                          <p:stCondLst>
                                            <p:cond delay="749"/>
                                          </p:stCondLst>
                                        </p:cTn>
                                        <p:tgtEl>
                                          <p:spTgt spid="3"/>
                                        </p:tgtEl>
                                        <p:attrNameLst>
                                          <p:attrName>style.visibility</p:attrName>
                                        </p:attrNameLst>
                                      </p:cBhvr>
                                      <p:to>
                                        <p:strVal val="hidden"/>
                                      </p:to>
                                    </p:set>
                                  </p:childTnLst>
                                </p:cTn>
                              </p:par>
                            </p:childTnLst>
                          </p:cTn>
                        </p:par>
                        <p:par>
                          <p:cTn id="12" fill="hold">
                            <p:stCondLst>
                              <p:cond delay="8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9250"/>
                            </p:stCondLst>
                            <p:childTnLst>
                              <p:par>
                                <p:cTn id="17" presetID="10" presetClass="exit" presetSubtype="0" fill="hold" nodeType="afterEffect">
                                  <p:stCondLst>
                                    <p:cond delay="5000"/>
                                  </p:stCondLst>
                                  <p:childTnLst>
                                    <p:animEffect transition="out" filter="fade">
                                      <p:cBhvr>
                                        <p:cTn id="18" dur="750"/>
                                        <p:tgtEl>
                                          <p:spTgt spid="4"/>
                                        </p:tgtEl>
                                      </p:cBhvr>
                                    </p:animEffect>
                                    <p:set>
                                      <p:cBhvr>
                                        <p:cTn id="19" dur="1" fill="hold">
                                          <p:stCondLst>
                                            <p:cond delay="749"/>
                                          </p:stCondLst>
                                        </p:cTn>
                                        <p:tgtEl>
                                          <p:spTgt spid="4"/>
                                        </p:tgtEl>
                                        <p:attrNameLst>
                                          <p:attrName>style.visibility</p:attrName>
                                        </p:attrNameLst>
                                      </p:cBhvr>
                                      <p:to>
                                        <p:strVal val="hidden"/>
                                      </p:to>
                                    </p:set>
                                  </p:childTnLst>
                                </p:cTn>
                              </p:par>
                            </p:childTnLst>
                          </p:cTn>
                        </p:par>
                        <p:par>
                          <p:cTn id="20" fill="hold">
                            <p:stCondLst>
                              <p:cond delay="15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childTnLst>
                                </p:cTn>
                              </p:par>
                            </p:childTnLst>
                          </p:cTn>
                        </p:par>
                        <p:par>
                          <p:cTn id="24" fill="hold">
                            <p:stCondLst>
                              <p:cond delay="15750"/>
                            </p:stCondLst>
                            <p:childTnLst>
                              <p:par>
                                <p:cTn id="25" presetID="10" presetClass="exit" presetSubtype="0" fill="hold" nodeType="afterEffect">
                                  <p:stCondLst>
                                    <p:cond delay="5000"/>
                                  </p:stCondLst>
                                  <p:childTnLst>
                                    <p:animEffect transition="out" filter="fade">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21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childTnLst>
                                </p:cTn>
                              </p:par>
                            </p:childTnLst>
                          </p:cTn>
                        </p:par>
                        <p:par>
                          <p:cTn id="32" fill="hold">
                            <p:stCondLst>
                              <p:cond delay="22250"/>
                            </p:stCondLst>
                            <p:childTnLst>
                              <p:par>
                                <p:cTn id="33" presetID="10" presetClass="exit" presetSubtype="0" fill="hold" nodeType="afterEffect">
                                  <p:stCondLst>
                                    <p:cond delay="5000"/>
                                  </p:stCondLst>
                                  <p:childTnLst>
                                    <p:animEffect transition="out" filter="fade">
                                      <p:cBhvr>
                                        <p:cTn id="34" dur="750"/>
                                        <p:tgtEl>
                                          <p:spTgt spid="6"/>
                                        </p:tgtEl>
                                      </p:cBhvr>
                                    </p:animEffect>
                                    <p:set>
                                      <p:cBhvr>
                                        <p:cTn id="35" dur="1" fill="hold">
                                          <p:stCondLst>
                                            <p:cond delay="749"/>
                                          </p:stCondLst>
                                        </p:cTn>
                                        <p:tgtEl>
                                          <p:spTgt spid="6"/>
                                        </p:tgtEl>
                                        <p:attrNameLst>
                                          <p:attrName>style.visibility</p:attrName>
                                        </p:attrNameLst>
                                      </p:cBhvr>
                                      <p:to>
                                        <p:strVal val="hidden"/>
                                      </p:to>
                                    </p:set>
                                  </p:childTnLst>
                                </p:cTn>
                              </p:par>
                            </p:childTnLst>
                          </p:cTn>
                        </p:par>
                        <p:par>
                          <p:cTn id="36" fill="hold">
                            <p:stCondLst>
                              <p:cond delay="28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750"/>
                                        <p:tgtEl>
                                          <p:spTgt spid="7"/>
                                        </p:tgtEl>
                                      </p:cBhvr>
                                    </p:animEffect>
                                  </p:childTnLst>
                                </p:cTn>
                              </p:par>
                            </p:childTnLst>
                          </p:cTn>
                        </p:par>
                        <p:par>
                          <p:cTn id="40" fill="hold">
                            <p:stCondLst>
                              <p:cond delay="28750"/>
                            </p:stCondLst>
                            <p:childTnLst>
                              <p:par>
                                <p:cTn id="41" presetID="10" presetClass="exit" presetSubtype="0" fill="hold" nodeType="afterEffect">
                                  <p:stCondLst>
                                    <p:cond delay="5000"/>
                                  </p:stCondLst>
                                  <p:childTnLst>
                                    <p:animEffect transition="out" filter="fade">
                                      <p:cBhvr>
                                        <p:cTn id="42" dur="750"/>
                                        <p:tgtEl>
                                          <p:spTgt spid="7"/>
                                        </p:tgtEl>
                                      </p:cBhvr>
                                    </p:animEffect>
                                    <p:set>
                                      <p:cBhvr>
                                        <p:cTn id="43" dur="1" fill="hold">
                                          <p:stCondLst>
                                            <p:cond delay="749"/>
                                          </p:stCondLst>
                                        </p:cTn>
                                        <p:tgtEl>
                                          <p:spTgt spid="7"/>
                                        </p:tgtEl>
                                        <p:attrNameLst>
                                          <p:attrName>style.visibility</p:attrName>
                                        </p:attrNameLst>
                                      </p:cBhvr>
                                      <p:to>
                                        <p:strVal val="hidden"/>
                                      </p:to>
                                    </p:set>
                                  </p:childTnLst>
                                </p:cTn>
                              </p:par>
                            </p:childTnLst>
                          </p:cTn>
                        </p:par>
                        <p:par>
                          <p:cTn id="44" fill="hold">
                            <p:stCondLst>
                              <p:cond delay="34500"/>
                            </p:stCondLst>
                            <p:childTnLst>
                              <p:par>
                                <p:cTn id="45" presetID="10"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750"/>
                                        <p:tgtEl>
                                          <p:spTgt spid="28"/>
                                        </p:tgtEl>
                                      </p:cBhvr>
                                    </p:animEffect>
                                  </p:childTnLst>
                                </p:cTn>
                              </p:par>
                            </p:childTnLst>
                          </p:cTn>
                        </p:par>
                        <p:par>
                          <p:cTn id="48" fill="hold">
                            <p:stCondLst>
                              <p:cond delay="35250"/>
                            </p:stCondLst>
                            <p:childTnLst>
                              <p:par>
                                <p:cTn id="49" presetID="10" presetClass="exit" presetSubtype="0" fill="hold" nodeType="afterEffect">
                                  <p:stCondLst>
                                    <p:cond delay="5750"/>
                                  </p:stCondLst>
                                  <p:childTnLst>
                                    <p:animEffect transition="out" filter="fade">
                                      <p:cBhvr>
                                        <p:cTn id="50" dur="750"/>
                                        <p:tgtEl>
                                          <p:spTgt spid="28"/>
                                        </p:tgtEl>
                                      </p:cBhvr>
                                    </p:animEffect>
                                    <p:set>
                                      <p:cBhvr>
                                        <p:cTn id="51" dur="1" fill="hold">
                                          <p:stCondLst>
                                            <p:cond delay="749"/>
                                          </p:stCondLst>
                                        </p:cTn>
                                        <p:tgtEl>
                                          <p:spTgt spid="28"/>
                                        </p:tgtEl>
                                        <p:attrNameLst>
                                          <p:attrName>style.visibility</p:attrName>
                                        </p:attrNameLst>
                                      </p:cBhvr>
                                      <p:to>
                                        <p:strVal val="hidden"/>
                                      </p:to>
                                    </p:set>
                                  </p:childTnLst>
                                </p:cTn>
                              </p:par>
                            </p:childTnLst>
                          </p:cTn>
                        </p:par>
                        <p:par>
                          <p:cTn id="52" fill="hold">
                            <p:stCondLst>
                              <p:cond delay="41750"/>
                            </p:stCondLst>
                            <p:childTnLst>
                              <p:par>
                                <p:cTn id="53" presetID="10" presetClass="entr" presetSubtype="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750"/>
                                        <p:tgtEl>
                                          <p:spTgt spid="8"/>
                                        </p:tgtEl>
                                      </p:cBhvr>
                                    </p:animEffect>
                                  </p:childTnLst>
                                </p:cTn>
                              </p:par>
                            </p:childTnLst>
                          </p:cTn>
                        </p:par>
                        <p:par>
                          <p:cTn id="56" fill="hold">
                            <p:stCondLst>
                              <p:cond delay="42500"/>
                            </p:stCondLst>
                            <p:childTnLst>
                              <p:par>
                                <p:cTn id="57" presetID="10" presetClass="exit" presetSubtype="0" fill="hold" nodeType="afterEffect">
                                  <p:stCondLst>
                                    <p:cond delay="5000"/>
                                  </p:stCondLst>
                                  <p:childTnLst>
                                    <p:animEffect transition="out" filter="fade">
                                      <p:cBhvr>
                                        <p:cTn id="58" dur="750"/>
                                        <p:tgtEl>
                                          <p:spTgt spid="8"/>
                                        </p:tgtEl>
                                      </p:cBhvr>
                                    </p:animEffect>
                                    <p:set>
                                      <p:cBhvr>
                                        <p:cTn id="59" dur="1" fill="hold">
                                          <p:stCondLst>
                                            <p:cond delay="749"/>
                                          </p:stCondLst>
                                        </p:cTn>
                                        <p:tgtEl>
                                          <p:spTgt spid="8"/>
                                        </p:tgtEl>
                                        <p:attrNameLst>
                                          <p:attrName>style.visibility</p:attrName>
                                        </p:attrNameLst>
                                      </p:cBhvr>
                                      <p:to>
                                        <p:strVal val="hidden"/>
                                      </p:to>
                                    </p:set>
                                  </p:childTnLst>
                                </p:cTn>
                              </p:par>
                            </p:childTnLst>
                          </p:cTn>
                        </p:par>
                        <p:par>
                          <p:cTn id="60" fill="hold">
                            <p:stCondLst>
                              <p:cond delay="4825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750"/>
                                        <p:tgtEl>
                                          <p:spTgt spid="9"/>
                                        </p:tgtEl>
                                      </p:cBhvr>
                                    </p:animEffect>
                                  </p:childTnLst>
                                </p:cTn>
                              </p:par>
                            </p:childTnLst>
                          </p:cTn>
                        </p:par>
                        <p:par>
                          <p:cTn id="64" fill="hold">
                            <p:stCondLst>
                              <p:cond delay="49000"/>
                            </p:stCondLst>
                            <p:childTnLst>
                              <p:par>
                                <p:cTn id="65" presetID="10" presetClass="exit" presetSubtype="0" fill="hold" nodeType="afterEffect">
                                  <p:stCondLst>
                                    <p:cond delay="5000"/>
                                  </p:stCondLst>
                                  <p:childTnLst>
                                    <p:animEffect transition="out" filter="fade">
                                      <p:cBhvr>
                                        <p:cTn id="66" dur="750"/>
                                        <p:tgtEl>
                                          <p:spTgt spid="9"/>
                                        </p:tgtEl>
                                      </p:cBhvr>
                                    </p:animEffect>
                                    <p:set>
                                      <p:cBhvr>
                                        <p:cTn id="67" dur="1" fill="hold">
                                          <p:stCondLst>
                                            <p:cond delay="749"/>
                                          </p:stCondLst>
                                        </p:cTn>
                                        <p:tgtEl>
                                          <p:spTgt spid="9"/>
                                        </p:tgtEl>
                                        <p:attrNameLst>
                                          <p:attrName>style.visibility</p:attrName>
                                        </p:attrNameLst>
                                      </p:cBhvr>
                                      <p:to>
                                        <p:strVal val="hidden"/>
                                      </p:to>
                                    </p:set>
                                  </p:childTnLst>
                                </p:cTn>
                              </p:par>
                            </p:childTnLst>
                          </p:cTn>
                        </p:par>
                        <p:par>
                          <p:cTn id="68" fill="hold">
                            <p:stCondLst>
                              <p:cond delay="5475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750"/>
                                        <p:tgtEl>
                                          <p:spTgt spid="10"/>
                                        </p:tgtEl>
                                      </p:cBhvr>
                                    </p:animEffect>
                                  </p:childTnLst>
                                </p:cTn>
                              </p:par>
                            </p:childTnLst>
                          </p:cTn>
                        </p:par>
                        <p:par>
                          <p:cTn id="72" fill="hold">
                            <p:stCondLst>
                              <p:cond delay="55500"/>
                            </p:stCondLst>
                            <p:childTnLst>
                              <p:par>
                                <p:cTn id="73" presetID="10" presetClass="exit" presetSubtype="0" fill="hold" nodeType="afterEffect">
                                  <p:stCondLst>
                                    <p:cond delay="5000"/>
                                  </p:stCondLst>
                                  <p:childTnLst>
                                    <p:animEffect transition="out" filter="fade">
                                      <p:cBhvr>
                                        <p:cTn id="74" dur="750"/>
                                        <p:tgtEl>
                                          <p:spTgt spid="10"/>
                                        </p:tgtEl>
                                      </p:cBhvr>
                                    </p:animEffect>
                                    <p:set>
                                      <p:cBhvr>
                                        <p:cTn id="75" dur="1" fill="hold">
                                          <p:stCondLst>
                                            <p:cond delay="749"/>
                                          </p:stCondLst>
                                        </p:cTn>
                                        <p:tgtEl>
                                          <p:spTgt spid="10"/>
                                        </p:tgtEl>
                                        <p:attrNameLst>
                                          <p:attrName>style.visibility</p:attrName>
                                        </p:attrNameLst>
                                      </p:cBhvr>
                                      <p:to>
                                        <p:strVal val="hidden"/>
                                      </p:to>
                                    </p:set>
                                  </p:childTnLst>
                                </p:cTn>
                              </p:par>
                            </p:childTnLst>
                          </p:cTn>
                        </p:par>
                        <p:par>
                          <p:cTn id="76" fill="hold">
                            <p:stCondLst>
                              <p:cond delay="61250"/>
                            </p:stCondLst>
                            <p:childTnLst>
                              <p:par>
                                <p:cTn id="77" presetID="10" presetClass="entr" presetSubtype="0"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750"/>
                                        <p:tgtEl>
                                          <p:spTgt spid="11"/>
                                        </p:tgtEl>
                                      </p:cBhvr>
                                    </p:animEffect>
                                  </p:childTnLst>
                                </p:cTn>
                              </p:par>
                            </p:childTnLst>
                          </p:cTn>
                        </p:par>
                        <p:par>
                          <p:cTn id="80" fill="hold">
                            <p:stCondLst>
                              <p:cond delay="62000"/>
                            </p:stCondLst>
                            <p:childTnLst>
                              <p:par>
                                <p:cTn id="81" presetID="10" presetClass="exit" presetSubtype="0" fill="hold" nodeType="afterEffect">
                                  <p:stCondLst>
                                    <p:cond delay="5000"/>
                                  </p:stCondLst>
                                  <p:childTnLst>
                                    <p:animEffect transition="out" filter="fade">
                                      <p:cBhvr>
                                        <p:cTn id="82" dur="750"/>
                                        <p:tgtEl>
                                          <p:spTgt spid="11"/>
                                        </p:tgtEl>
                                      </p:cBhvr>
                                    </p:animEffect>
                                    <p:set>
                                      <p:cBhvr>
                                        <p:cTn id="83" dur="1" fill="hold">
                                          <p:stCondLst>
                                            <p:cond delay="749"/>
                                          </p:stCondLst>
                                        </p:cTn>
                                        <p:tgtEl>
                                          <p:spTgt spid="11"/>
                                        </p:tgtEl>
                                        <p:attrNameLst>
                                          <p:attrName>style.visibility</p:attrName>
                                        </p:attrNameLst>
                                      </p:cBhvr>
                                      <p:to>
                                        <p:strVal val="hidden"/>
                                      </p:to>
                                    </p:set>
                                  </p:childTnLst>
                                </p:cTn>
                              </p:par>
                            </p:childTnLst>
                          </p:cTn>
                        </p:par>
                        <p:par>
                          <p:cTn id="84" fill="hold">
                            <p:stCondLst>
                              <p:cond delay="67750"/>
                            </p:stCondLst>
                            <p:childTnLst>
                              <p:par>
                                <p:cTn id="85" presetID="10" presetClass="entr" presetSubtype="0" fill="hold"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750"/>
                                        <p:tgtEl>
                                          <p:spTgt spid="12"/>
                                        </p:tgtEl>
                                      </p:cBhvr>
                                    </p:animEffect>
                                  </p:childTnLst>
                                </p:cTn>
                              </p:par>
                            </p:childTnLst>
                          </p:cTn>
                        </p:par>
                        <p:par>
                          <p:cTn id="88" fill="hold">
                            <p:stCondLst>
                              <p:cond delay="68500"/>
                            </p:stCondLst>
                            <p:childTnLst>
                              <p:par>
                                <p:cTn id="89" presetID="10" presetClass="exit" presetSubtype="0" fill="hold" nodeType="afterEffect">
                                  <p:stCondLst>
                                    <p:cond delay="5000"/>
                                  </p:stCondLst>
                                  <p:childTnLst>
                                    <p:animEffect transition="out" filter="fade">
                                      <p:cBhvr>
                                        <p:cTn id="90" dur="750"/>
                                        <p:tgtEl>
                                          <p:spTgt spid="12"/>
                                        </p:tgtEl>
                                      </p:cBhvr>
                                    </p:animEffect>
                                    <p:set>
                                      <p:cBhvr>
                                        <p:cTn id="91" dur="1" fill="hold">
                                          <p:stCondLst>
                                            <p:cond delay="749"/>
                                          </p:stCondLst>
                                        </p:cTn>
                                        <p:tgtEl>
                                          <p:spTgt spid="12"/>
                                        </p:tgtEl>
                                        <p:attrNameLst>
                                          <p:attrName>style.visibility</p:attrName>
                                        </p:attrNameLst>
                                      </p:cBhvr>
                                      <p:to>
                                        <p:strVal val="hidden"/>
                                      </p:to>
                                    </p:set>
                                  </p:childTnLst>
                                </p:cTn>
                              </p:par>
                            </p:childTnLst>
                          </p:cTn>
                        </p:par>
                        <p:par>
                          <p:cTn id="92" fill="hold">
                            <p:stCondLst>
                              <p:cond delay="74250"/>
                            </p:stCondLst>
                            <p:childTnLst>
                              <p:par>
                                <p:cTn id="93" presetID="10" presetClass="entr" presetSubtype="0" fill="hold"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750"/>
                                        <p:tgtEl>
                                          <p:spTgt spid="13"/>
                                        </p:tgtEl>
                                      </p:cBhvr>
                                    </p:animEffect>
                                  </p:childTnLst>
                                </p:cTn>
                              </p:par>
                            </p:childTnLst>
                          </p:cTn>
                        </p:par>
                        <p:par>
                          <p:cTn id="96" fill="hold">
                            <p:stCondLst>
                              <p:cond delay="75000"/>
                            </p:stCondLst>
                            <p:childTnLst>
                              <p:par>
                                <p:cTn id="97" presetID="10" presetClass="exit" presetSubtype="0" fill="hold" nodeType="afterEffect">
                                  <p:stCondLst>
                                    <p:cond delay="5000"/>
                                  </p:stCondLst>
                                  <p:childTnLst>
                                    <p:animEffect transition="out" filter="fade">
                                      <p:cBhvr>
                                        <p:cTn id="98" dur="750"/>
                                        <p:tgtEl>
                                          <p:spTgt spid="13"/>
                                        </p:tgtEl>
                                      </p:cBhvr>
                                    </p:animEffect>
                                    <p:set>
                                      <p:cBhvr>
                                        <p:cTn id="99" dur="1" fill="hold">
                                          <p:stCondLst>
                                            <p:cond delay="749"/>
                                          </p:stCondLst>
                                        </p:cTn>
                                        <p:tgtEl>
                                          <p:spTgt spid="13"/>
                                        </p:tgtEl>
                                        <p:attrNameLst>
                                          <p:attrName>style.visibility</p:attrName>
                                        </p:attrNameLst>
                                      </p:cBhvr>
                                      <p:to>
                                        <p:strVal val="hidden"/>
                                      </p:to>
                                    </p:set>
                                  </p:childTnLst>
                                </p:cTn>
                              </p:par>
                            </p:childTnLst>
                          </p:cTn>
                        </p:par>
                        <p:par>
                          <p:cTn id="100" fill="hold">
                            <p:stCondLst>
                              <p:cond delay="80750"/>
                            </p:stCondLst>
                            <p:childTnLst>
                              <p:par>
                                <p:cTn id="101" presetID="10" presetClass="entr" presetSubtype="0"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750"/>
                                        <p:tgtEl>
                                          <p:spTgt spid="14"/>
                                        </p:tgtEl>
                                      </p:cBhvr>
                                    </p:animEffect>
                                  </p:childTnLst>
                                </p:cTn>
                              </p:par>
                            </p:childTnLst>
                          </p:cTn>
                        </p:par>
                        <p:par>
                          <p:cTn id="104" fill="hold">
                            <p:stCondLst>
                              <p:cond delay="81500"/>
                            </p:stCondLst>
                            <p:childTnLst>
                              <p:par>
                                <p:cTn id="105" presetID="10" presetClass="exit" presetSubtype="0" fill="hold" nodeType="afterEffect">
                                  <p:stCondLst>
                                    <p:cond delay="5000"/>
                                  </p:stCondLst>
                                  <p:childTnLst>
                                    <p:animEffect transition="out" filter="fade">
                                      <p:cBhvr>
                                        <p:cTn id="106" dur="750"/>
                                        <p:tgtEl>
                                          <p:spTgt spid="14"/>
                                        </p:tgtEl>
                                      </p:cBhvr>
                                    </p:animEffect>
                                    <p:set>
                                      <p:cBhvr>
                                        <p:cTn id="107" dur="1" fill="hold">
                                          <p:stCondLst>
                                            <p:cond delay="749"/>
                                          </p:stCondLst>
                                        </p:cTn>
                                        <p:tgtEl>
                                          <p:spTgt spid="14"/>
                                        </p:tgtEl>
                                        <p:attrNameLst>
                                          <p:attrName>style.visibility</p:attrName>
                                        </p:attrNameLst>
                                      </p:cBhvr>
                                      <p:to>
                                        <p:strVal val="hidden"/>
                                      </p:to>
                                    </p:set>
                                  </p:childTnLst>
                                </p:cTn>
                              </p:par>
                            </p:childTnLst>
                          </p:cTn>
                        </p:par>
                        <p:par>
                          <p:cTn id="108" fill="hold">
                            <p:stCondLst>
                              <p:cond delay="87250"/>
                            </p:stCondLst>
                            <p:childTnLst>
                              <p:par>
                                <p:cTn id="109" presetID="10" presetClass="entr" presetSubtype="0"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750"/>
                                        <p:tgtEl>
                                          <p:spTgt spid="15"/>
                                        </p:tgtEl>
                                      </p:cBhvr>
                                    </p:animEffect>
                                  </p:childTnLst>
                                </p:cTn>
                              </p:par>
                            </p:childTnLst>
                          </p:cTn>
                        </p:par>
                        <p:par>
                          <p:cTn id="112" fill="hold">
                            <p:stCondLst>
                              <p:cond delay="88000"/>
                            </p:stCondLst>
                            <p:childTnLst>
                              <p:par>
                                <p:cTn id="113" presetID="10" presetClass="exit" presetSubtype="0" fill="hold" nodeType="afterEffect">
                                  <p:stCondLst>
                                    <p:cond delay="5000"/>
                                  </p:stCondLst>
                                  <p:childTnLst>
                                    <p:animEffect transition="out" filter="fade">
                                      <p:cBhvr>
                                        <p:cTn id="114" dur="750"/>
                                        <p:tgtEl>
                                          <p:spTgt spid="15"/>
                                        </p:tgtEl>
                                      </p:cBhvr>
                                    </p:animEffect>
                                    <p:set>
                                      <p:cBhvr>
                                        <p:cTn id="115" dur="1" fill="hold">
                                          <p:stCondLst>
                                            <p:cond delay="749"/>
                                          </p:stCondLst>
                                        </p:cTn>
                                        <p:tgtEl>
                                          <p:spTgt spid="15"/>
                                        </p:tgtEl>
                                        <p:attrNameLst>
                                          <p:attrName>style.visibility</p:attrName>
                                        </p:attrNameLst>
                                      </p:cBhvr>
                                      <p:to>
                                        <p:strVal val="hidden"/>
                                      </p:to>
                                    </p:set>
                                  </p:childTnLst>
                                </p:cTn>
                              </p:par>
                            </p:childTnLst>
                          </p:cTn>
                        </p:par>
                        <p:par>
                          <p:cTn id="116" fill="hold">
                            <p:stCondLst>
                              <p:cond delay="93750"/>
                            </p:stCondLst>
                            <p:childTnLst>
                              <p:par>
                                <p:cTn id="117" presetID="10" presetClass="entr" presetSubtype="0" fill="hold" nodeType="after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750"/>
                                        <p:tgtEl>
                                          <p:spTgt spid="16"/>
                                        </p:tgtEl>
                                      </p:cBhvr>
                                    </p:animEffect>
                                  </p:childTnLst>
                                </p:cTn>
                              </p:par>
                            </p:childTnLst>
                          </p:cTn>
                        </p:par>
                        <p:par>
                          <p:cTn id="120" fill="hold">
                            <p:stCondLst>
                              <p:cond delay="94500"/>
                            </p:stCondLst>
                            <p:childTnLst>
                              <p:par>
                                <p:cTn id="121" presetID="10" presetClass="exit" presetSubtype="0" fill="hold" nodeType="afterEffect">
                                  <p:stCondLst>
                                    <p:cond delay="5000"/>
                                  </p:stCondLst>
                                  <p:childTnLst>
                                    <p:animEffect transition="out" filter="fade">
                                      <p:cBhvr>
                                        <p:cTn id="122" dur="750"/>
                                        <p:tgtEl>
                                          <p:spTgt spid="16"/>
                                        </p:tgtEl>
                                      </p:cBhvr>
                                    </p:animEffect>
                                    <p:set>
                                      <p:cBhvr>
                                        <p:cTn id="123" dur="1" fill="hold">
                                          <p:stCondLst>
                                            <p:cond delay="749"/>
                                          </p:stCondLst>
                                        </p:cTn>
                                        <p:tgtEl>
                                          <p:spTgt spid="16"/>
                                        </p:tgtEl>
                                        <p:attrNameLst>
                                          <p:attrName>style.visibility</p:attrName>
                                        </p:attrNameLst>
                                      </p:cBhvr>
                                      <p:to>
                                        <p:strVal val="hidden"/>
                                      </p:to>
                                    </p:set>
                                  </p:childTnLst>
                                </p:cTn>
                              </p:par>
                            </p:childTnLst>
                          </p:cTn>
                        </p:par>
                        <p:par>
                          <p:cTn id="124" fill="hold">
                            <p:stCondLst>
                              <p:cond delay="100250"/>
                            </p:stCondLst>
                            <p:childTnLst>
                              <p:par>
                                <p:cTn id="125" presetID="10" presetClass="entr" presetSubtype="0" fill="hold"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750"/>
                                        <p:tgtEl>
                                          <p:spTgt spid="17"/>
                                        </p:tgtEl>
                                      </p:cBhvr>
                                    </p:animEffect>
                                  </p:childTnLst>
                                </p:cTn>
                              </p:par>
                            </p:childTnLst>
                          </p:cTn>
                        </p:par>
                        <p:par>
                          <p:cTn id="128" fill="hold">
                            <p:stCondLst>
                              <p:cond delay="101000"/>
                            </p:stCondLst>
                            <p:childTnLst>
                              <p:par>
                                <p:cTn id="129" presetID="10" presetClass="exit" presetSubtype="0" fill="hold" nodeType="afterEffect">
                                  <p:stCondLst>
                                    <p:cond delay="5000"/>
                                  </p:stCondLst>
                                  <p:childTnLst>
                                    <p:animEffect transition="out" filter="fade">
                                      <p:cBhvr>
                                        <p:cTn id="130" dur="750"/>
                                        <p:tgtEl>
                                          <p:spTgt spid="17"/>
                                        </p:tgtEl>
                                      </p:cBhvr>
                                    </p:animEffect>
                                    <p:set>
                                      <p:cBhvr>
                                        <p:cTn id="131" dur="1" fill="hold">
                                          <p:stCondLst>
                                            <p:cond delay="749"/>
                                          </p:stCondLst>
                                        </p:cTn>
                                        <p:tgtEl>
                                          <p:spTgt spid="17"/>
                                        </p:tgtEl>
                                        <p:attrNameLst>
                                          <p:attrName>style.visibility</p:attrName>
                                        </p:attrNameLst>
                                      </p:cBhvr>
                                      <p:to>
                                        <p:strVal val="hidden"/>
                                      </p:to>
                                    </p:set>
                                  </p:childTnLst>
                                </p:cTn>
                              </p:par>
                            </p:childTnLst>
                          </p:cTn>
                        </p:par>
                        <p:par>
                          <p:cTn id="132" fill="hold">
                            <p:stCondLst>
                              <p:cond delay="106750"/>
                            </p:stCondLst>
                            <p:childTnLst>
                              <p:par>
                                <p:cTn id="133" presetID="10" presetClass="entr" presetSubtype="0" fill="hold" nodeType="after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750"/>
                                        <p:tgtEl>
                                          <p:spTgt spid="18"/>
                                        </p:tgtEl>
                                      </p:cBhvr>
                                    </p:animEffect>
                                  </p:childTnLst>
                                </p:cTn>
                              </p:par>
                            </p:childTnLst>
                          </p:cTn>
                        </p:par>
                        <p:par>
                          <p:cTn id="136" fill="hold">
                            <p:stCondLst>
                              <p:cond delay="107500"/>
                            </p:stCondLst>
                            <p:childTnLst>
                              <p:par>
                                <p:cTn id="137" presetID="10" presetClass="exit" presetSubtype="0" fill="hold" nodeType="afterEffect">
                                  <p:stCondLst>
                                    <p:cond delay="5000"/>
                                  </p:stCondLst>
                                  <p:childTnLst>
                                    <p:animEffect transition="out" filter="fade">
                                      <p:cBhvr>
                                        <p:cTn id="138" dur="750"/>
                                        <p:tgtEl>
                                          <p:spTgt spid="18"/>
                                        </p:tgtEl>
                                      </p:cBhvr>
                                    </p:animEffect>
                                    <p:set>
                                      <p:cBhvr>
                                        <p:cTn id="139" dur="1" fill="hold">
                                          <p:stCondLst>
                                            <p:cond delay="749"/>
                                          </p:stCondLst>
                                        </p:cTn>
                                        <p:tgtEl>
                                          <p:spTgt spid="18"/>
                                        </p:tgtEl>
                                        <p:attrNameLst>
                                          <p:attrName>style.visibility</p:attrName>
                                        </p:attrNameLst>
                                      </p:cBhvr>
                                      <p:to>
                                        <p:strVal val="hidden"/>
                                      </p:to>
                                    </p:set>
                                  </p:childTnLst>
                                </p:cTn>
                              </p:par>
                            </p:childTnLst>
                          </p:cTn>
                        </p:par>
                        <p:par>
                          <p:cTn id="140" fill="hold">
                            <p:stCondLst>
                              <p:cond delay="113250"/>
                            </p:stCondLst>
                            <p:childTnLst>
                              <p:par>
                                <p:cTn id="141" presetID="10" presetClass="entr" presetSubtype="0" fill="hold" nodeType="after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fade">
                                      <p:cBhvr>
                                        <p:cTn id="143" dur="750"/>
                                        <p:tgtEl>
                                          <p:spTgt spid="19"/>
                                        </p:tgtEl>
                                      </p:cBhvr>
                                    </p:animEffect>
                                  </p:childTnLst>
                                </p:cTn>
                              </p:par>
                            </p:childTnLst>
                          </p:cTn>
                        </p:par>
                        <p:par>
                          <p:cTn id="144" fill="hold">
                            <p:stCondLst>
                              <p:cond delay="114000"/>
                            </p:stCondLst>
                            <p:childTnLst>
                              <p:par>
                                <p:cTn id="145" presetID="10" presetClass="exit" presetSubtype="0" fill="hold" nodeType="afterEffect">
                                  <p:stCondLst>
                                    <p:cond delay="5000"/>
                                  </p:stCondLst>
                                  <p:childTnLst>
                                    <p:animEffect transition="out" filter="fade">
                                      <p:cBhvr>
                                        <p:cTn id="146" dur="750"/>
                                        <p:tgtEl>
                                          <p:spTgt spid="19"/>
                                        </p:tgtEl>
                                      </p:cBhvr>
                                    </p:animEffect>
                                    <p:set>
                                      <p:cBhvr>
                                        <p:cTn id="147" dur="1" fill="hold">
                                          <p:stCondLst>
                                            <p:cond delay="749"/>
                                          </p:stCondLst>
                                        </p:cTn>
                                        <p:tgtEl>
                                          <p:spTgt spid="19"/>
                                        </p:tgtEl>
                                        <p:attrNameLst>
                                          <p:attrName>style.visibility</p:attrName>
                                        </p:attrNameLst>
                                      </p:cBhvr>
                                      <p:to>
                                        <p:strVal val="hidden"/>
                                      </p:to>
                                    </p:set>
                                  </p:childTnLst>
                                </p:cTn>
                              </p:par>
                            </p:childTnLst>
                          </p:cTn>
                        </p:par>
                        <p:par>
                          <p:cTn id="148" fill="hold">
                            <p:stCondLst>
                              <p:cond delay="119750"/>
                            </p:stCondLst>
                            <p:childTnLst>
                              <p:par>
                                <p:cTn id="149" presetID="10" presetClass="entr" presetSubtype="0" fill="hold"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750"/>
                                        <p:tgtEl>
                                          <p:spTgt spid="20"/>
                                        </p:tgtEl>
                                      </p:cBhvr>
                                    </p:animEffect>
                                  </p:childTnLst>
                                </p:cTn>
                              </p:par>
                            </p:childTnLst>
                          </p:cTn>
                        </p:par>
                        <p:par>
                          <p:cTn id="152" fill="hold">
                            <p:stCondLst>
                              <p:cond delay="120500"/>
                            </p:stCondLst>
                            <p:childTnLst>
                              <p:par>
                                <p:cTn id="153" presetID="10" presetClass="exit" presetSubtype="0" fill="hold" nodeType="afterEffect">
                                  <p:stCondLst>
                                    <p:cond delay="5000"/>
                                  </p:stCondLst>
                                  <p:childTnLst>
                                    <p:animEffect transition="out" filter="fade">
                                      <p:cBhvr>
                                        <p:cTn id="154" dur="750"/>
                                        <p:tgtEl>
                                          <p:spTgt spid="20"/>
                                        </p:tgtEl>
                                      </p:cBhvr>
                                    </p:animEffect>
                                    <p:set>
                                      <p:cBhvr>
                                        <p:cTn id="155" dur="1" fill="hold">
                                          <p:stCondLst>
                                            <p:cond delay="749"/>
                                          </p:stCondLst>
                                        </p:cTn>
                                        <p:tgtEl>
                                          <p:spTgt spid="20"/>
                                        </p:tgtEl>
                                        <p:attrNameLst>
                                          <p:attrName>style.visibility</p:attrName>
                                        </p:attrNameLst>
                                      </p:cBhvr>
                                      <p:to>
                                        <p:strVal val="hidden"/>
                                      </p:to>
                                    </p:set>
                                  </p:childTnLst>
                                </p:cTn>
                              </p:par>
                            </p:childTnLst>
                          </p:cTn>
                        </p:par>
                        <p:par>
                          <p:cTn id="156" fill="hold">
                            <p:stCondLst>
                              <p:cond delay="126250"/>
                            </p:stCondLst>
                            <p:childTnLst>
                              <p:par>
                                <p:cTn id="157" presetID="10" presetClass="entr" presetSubtype="0" fill="hold" nodeType="after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750"/>
                                        <p:tgtEl>
                                          <p:spTgt spid="21"/>
                                        </p:tgtEl>
                                      </p:cBhvr>
                                    </p:animEffect>
                                  </p:childTnLst>
                                </p:cTn>
                              </p:par>
                            </p:childTnLst>
                          </p:cTn>
                        </p:par>
                        <p:par>
                          <p:cTn id="160" fill="hold">
                            <p:stCondLst>
                              <p:cond delay="127000"/>
                            </p:stCondLst>
                            <p:childTnLst>
                              <p:par>
                                <p:cTn id="161" presetID="10" presetClass="exit" presetSubtype="0" fill="hold" nodeType="afterEffect">
                                  <p:stCondLst>
                                    <p:cond delay="5000"/>
                                  </p:stCondLst>
                                  <p:childTnLst>
                                    <p:animEffect transition="out" filter="fade">
                                      <p:cBhvr>
                                        <p:cTn id="162" dur="750"/>
                                        <p:tgtEl>
                                          <p:spTgt spid="21"/>
                                        </p:tgtEl>
                                      </p:cBhvr>
                                    </p:animEffect>
                                    <p:set>
                                      <p:cBhvr>
                                        <p:cTn id="163" dur="1" fill="hold">
                                          <p:stCondLst>
                                            <p:cond delay="749"/>
                                          </p:stCondLst>
                                        </p:cTn>
                                        <p:tgtEl>
                                          <p:spTgt spid="21"/>
                                        </p:tgtEl>
                                        <p:attrNameLst>
                                          <p:attrName>style.visibility</p:attrName>
                                        </p:attrNameLst>
                                      </p:cBhvr>
                                      <p:to>
                                        <p:strVal val="hidden"/>
                                      </p:to>
                                    </p:set>
                                  </p:childTnLst>
                                </p:cTn>
                              </p:par>
                            </p:childTnLst>
                          </p:cTn>
                        </p:par>
                        <p:par>
                          <p:cTn id="164" fill="hold">
                            <p:stCondLst>
                              <p:cond delay="132750"/>
                            </p:stCondLst>
                            <p:childTnLst>
                              <p:par>
                                <p:cTn id="165" presetID="10" presetClass="entr" presetSubtype="0" fill="hold" nodeType="afterEffect">
                                  <p:stCondLst>
                                    <p:cond delay="0"/>
                                  </p:stCondLst>
                                  <p:childTnLst>
                                    <p:set>
                                      <p:cBhvr>
                                        <p:cTn id="166" dur="1" fill="hold">
                                          <p:stCondLst>
                                            <p:cond delay="0"/>
                                          </p:stCondLst>
                                        </p:cTn>
                                        <p:tgtEl>
                                          <p:spTgt spid="22"/>
                                        </p:tgtEl>
                                        <p:attrNameLst>
                                          <p:attrName>style.visibility</p:attrName>
                                        </p:attrNameLst>
                                      </p:cBhvr>
                                      <p:to>
                                        <p:strVal val="visible"/>
                                      </p:to>
                                    </p:set>
                                    <p:animEffect transition="in" filter="fade">
                                      <p:cBhvr>
                                        <p:cTn id="167" dur="750"/>
                                        <p:tgtEl>
                                          <p:spTgt spid="22"/>
                                        </p:tgtEl>
                                      </p:cBhvr>
                                    </p:animEffect>
                                  </p:childTnLst>
                                </p:cTn>
                              </p:par>
                            </p:childTnLst>
                          </p:cTn>
                        </p:par>
                        <p:par>
                          <p:cTn id="168" fill="hold">
                            <p:stCondLst>
                              <p:cond delay="133500"/>
                            </p:stCondLst>
                            <p:childTnLst>
                              <p:par>
                                <p:cTn id="169" presetID="10" presetClass="exit" presetSubtype="0" fill="hold" nodeType="afterEffect">
                                  <p:stCondLst>
                                    <p:cond delay="5000"/>
                                  </p:stCondLst>
                                  <p:childTnLst>
                                    <p:animEffect transition="out" filter="fade">
                                      <p:cBhvr>
                                        <p:cTn id="170" dur="750"/>
                                        <p:tgtEl>
                                          <p:spTgt spid="22"/>
                                        </p:tgtEl>
                                      </p:cBhvr>
                                    </p:animEffect>
                                    <p:set>
                                      <p:cBhvr>
                                        <p:cTn id="171" dur="1" fill="hold">
                                          <p:stCondLst>
                                            <p:cond delay="749"/>
                                          </p:stCondLst>
                                        </p:cTn>
                                        <p:tgtEl>
                                          <p:spTgt spid="22"/>
                                        </p:tgtEl>
                                        <p:attrNameLst>
                                          <p:attrName>style.visibility</p:attrName>
                                        </p:attrNameLst>
                                      </p:cBhvr>
                                      <p:to>
                                        <p:strVal val="hidden"/>
                                      </p:to>
                                    </p:set>
                                  </p:childTnLst>
                                </p:cTn>
                              </p:par>
                            </p:childTnLst>
                          </p:cTn>
                        </p:par>
                        <p:par>
                          <p:cTn id="172" fill="hold">
                            <p:stCondLst>
                              <p:cond delay="139250"/>
                            </p:stCondLst>
                            <p:childTnLst>
                              <p:par>
                                <p:cTn id="173" presetID="10" presetClass="entr" presetSubtype="0" fill="hold" nodeType="after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fade">
                                      <p:cBhvr>
                                        <p:cTn id="175" dur="750"/>
                                        <p:tgtEl>
                                          <p:spTgt spid="24"/>
                                        </p:tgtEl>
                                      </p:cBhvr>
                                    </p:animEffect>
                                  </p:childTnLst>
                                </p:cTn>
                              </p:par>
                            </p:childTnLst>
                          </p:cTn>
                        </p:par>
                        <p:par>
                          <p:cTn id="176" fill="hold">
                            <p:stCondLst>
                              <p:cond delay="140000"/>
                            </p:stCondLst>
                            <p:childTnLst>
                              <p:par>
                                <p:cTn id="177" presetID="10" presetClass="exit" presetSubtype="0" fill="hold" nodeType="afterEffect">
                                  <p:stCondLst>
                                    <p:cond delay="5000"/>
                                  </p:stCondLst>
                                  <p:childTnLst>
                                    <p:animEffect transition="out" filter="fade">
                                      <p:cBhvr>
                                        <p:cTn id="178" dur="750"/>
                                        <p:tgtEl>
                                          <p:spTgt spid="24"/>
                                        </p:tgtEl>
                                      </p:cBhvr>
                                    </p:animEffect>
                                    <p:set>
                                      <p:cBhvr>
                                        <p:cTn id="179" dur="1" fill="hold">
                                          <p:stCondLst>
                                            <p:cond delay="749"/>
                                          </p:stCondLst>
                                        </p:cTn>
                                        <p:tgtEl>
                                          <p:spTgt spid="24"/>
                                        </p:tgtEl>
                                        <p:attrNameLst>
                                          <p:attrName>style.visibility</p:attrName>
                                        </p:attrNameLst>
                                      </p:cBhvr>
                                      <p:to>
                                        <p:strVal val="hidden"/>
                                      </p:to>
                                    </p:set>
                                  </p:childTnLst>
                                </p:cTn>
                              </p:par>
                            </p:childTnLst>
                          </p:cTn>
                        </p:par>
                        <p:par>
                          <p:cTn id="180" fill="hold">
                            <p:stCondLst>
                              <p:cond delay="145750"/>
                            </p:stCondLst>
                            <p:childTnLst>
                              <p:par>
                                <p:cTn id="181" presetID="10" presetClass="entr" presetSubtype="0" fill="hold"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fade">
                                      <p:cBhvr>
                                        <p:cTn id="183" dur="750"/>
                                        <p:tgtEl>
                                          <p:spTgt spid="25"/>
                                        </p:tgtEl>
                                      </p:cBhvr>
                                    </p:animEffect>
                                  </p:childTnLst>
                                </p:cTn>
                              </p:par>
                            </p:childTnLst>
                          </p:cTn>
                        </p:par>
                        <p:par>
                          <p:cTn id="184" fill="hold">
                            <p:stCondLst>
                              <p:cond delay="146500"/>
                            </p:stCondLst>
                            <p:childTnLst>
                              <p:par>
                                <p:cTn id="185" presetID="10" presetClass="exit" presetSubtype="0" fill="hold" nodeType="afterEffect">
                                  <p:stCondLst>
                                    <p:cond delay="20000"/>
                                  </p:stCondLst>
                                  <p:childTnLst>
                                    <p:animEffect transition="out" filter="fade">
                                      <p:cBhvr>
                                        <p:cTn id="186" dur="750"/>
                                        <p:tgtEl>
                                          <p:spTgt spid="25"/>
                                        </p:tgtEl>
                                      </p:cBhvr>
                                    </p:animEffect>
                                    <p:set>
                                      <p:cBhvr>
                                        <p:cTn id="187" dur="1" fill="hold">
                                          <p:stCondLst>
                                            <p:cond delay="749"/>
                                          </p:stCondLst>
                                        </p:cTn>
                                        <p:tgtEl>
                                          <p:spTgt spid="25"/>
                                        </p:tgtEl>
                                        <p:attrNameLst>
                                          <p:attrName>style.visibility</p:attrName>
                                        </p:attrNameLst>
                                      </p:cBhvr>
                                      <p:to>
                                        <p:strVal val="hidden"/>
                                      </p:to>
                                    </p:set>
                                  </p:childTnLst>
                                </p:cTn>
                              </p:par>
                            </p:childTnLst>
                          </p:cTn>
                        </p:par>
                        <p:par>
                          <p:cTn id="188" fill="hold">
                            <p:stCondLst>
                              <p:cond delay="167250"/>
                            </p:stCondLst>
                            <p:childTnLst>
                              <p:par>
                                <p:cTn id="189" presetID="10" presetClass="entr" presetSubtype="0" fill="hold" nodeType="afterEffect">
                                  <p:stCondLst>
                                    <p:cond delay="0"/>
                                  </p:stCondLst>
                                  <p:childTnLst>
                                    <p:set>
                                      <p:cBhvr>
                                        <p:cTn id="190" dur="1" fill="hold">
                                          <p:stCondLst>
                                            <p:cond delay="0"/>
                                          </p:stCondLst>
                                        </p:cTn>
                                        <p:tgtEl>
                                          <p:spTgt spid="26"/>
                                        </p:tgtEl>
                                        <p:attrNameLst>
                                          <p:attrName>style.visibility</p:attrName>
                                        </p:attrNameLst>
                                      </p:cBhvr>
                                      <p:to>
                                        <p:strVal val="visible"/>
                                      </p:to>
                                    </p:set>
                                    <p:animEffect transition="in" filter="fade">
                                      <p:cBhvr>
                                        <p:cTn id="191" dur="750"/>
                                        <p:tgtEl>
                                          <p:spTgt spid="26"/>
                                        </p:tgtEl>
                                      </p:cBhvr>
                                    </p:animEffect>
                                  </p:childTnLst>
                                </p:cTn>
                              </p:par>
                            </p:childTnLst>
                          </p:cTn>
                        </p:par>
                        <p:par>
                          <p:cTn id="192" fill="hold">
                            <p:stCondLst>
                              <p:cond delay="168000"/>
                            </p:stCondLst>
                            <p:childTnLst>
                              <p:par>
                                <p:cTn id="193" presetID="10" presetClass="exit" presetSubtype="0" fill="hold" nodeType="afterEffect">
                                  <p:stCondLst>
                                    <p:cond delay="5000"/>
                                  </p:stCondLst>
                                  <p:childTnLst>
                                    <p:animEffect transition="out" filter="fade">
                                      <p:cBhvr>
                                        <p:cTn id="194" dur="750"/>
                                        <p:tgtEl>
                                          <p:spTgt spid="26"/>
                                        </p:tgtEl>
                                      </p:cBhvr>
                                    </p:animEffect>
                                    <p:set>
                                      <p:cBhvr>
                                        <p:cTn id="195" dur="1" fill="hold">
                                          <p:stCondLst>
                                            <p:cond delay="74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6</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876390481"/>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039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nodeType="withEffect">
                                  <p:stCondLst>
                                    <p:cond delay="250"/>
                                  </p:stCondLst>
                                  <p:childTnLst>
                                    <p:animMotion origin="layout" path="M -3.33333E-6 -2.22222E-6 L -3.33333E-6 -0.33333 " pathEditMode="relative" rAng="0" ptsTypes="AA">
                                      <p:cBhvr>
                                        <p:cTn id="9" dur="2000" fill="hold"/>
                                        <p:tgtEl>
                                          <p:spTgt spid="3"/>
                                        </p:tgtEl>
                                        <p:attrNameLst>
                                          <p:attrName>ppt_x</p:attrName>
                                          <p:attrName>ppt_y</p:attrName>
                                        </p:attrNameLst>
                                      </p:cBhvr>
                                      <p:rCtr x="0" y="-1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Users\keith.hurley.STN\Desktop\Webinar Pictures\fishtub.jpg"/>
          <p:cNvPicPr>
            <a:picLocks noChangeAspect="1" noChangeArrowheads="1"/>
          </p:cNvPicPr>
          <p:nvPr/>
        </p:nvPicPr>
        <p:blipFill rotWithShape="1">
          <a:blip r:embed="rId2">
            <a:extLst>
              <a:ext uri="{28A0092B-C50C-407E-A947-70E740481C1C}">
                <a14:useLocalDpi xmlns:a14="http://schemas.microsoft.com/office/drawing/2010/main"/>
              </a:ext>
            </a:extLst>
          </a:blip>
          <a:srcRect r="16580" b="16667"/>
          <a:stretch/>
        </p:blipFill>
        <p:spPr bwMode="auto">
          <a:xfrm>
            <a:off x="228599" y="2514600"/>
            <a:ext cx="6553201"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nvGraphicFramePr>
        <p:xfrm>
          <a:off x="228600" y="1333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Rounded Rectangle 3"/>
          <p:cNvSpPr/>
          <p:nvPr/>
        </p:nvSpPr>
        <p:spPr>
          <a:xfrm>
            <a:off x="4724400" y="304800"/>
            <a:ext cx="1524000" cy="228601"/>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4781794" y="2514600"/>
            <a:ext cx="1466605" cy="38139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p:cNvCxnSpPr/>
          <p:nvPr/>
        </p:nvCxnSpPr>
        <p:spPr>
          <a:xfrm>
            <a:off x="4765252" y="304800"/>
            <a:ext cx="7489" cy="6096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7454" y="401748"/>
            <a:ext cx="31798" cy="599905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5" name="Picture 3" descr="C:\Users\keith.hurley.STN\Desktop\Webinar Pictures\scal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13593" y="3886200"/>
            <a:ext cx="1418263"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355600" y="1206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484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graphicFrame>
        <p:nvGraphicFramePr>
          <p:cNvPr id="5" name="Table 4"/>
          <p:cNvGraphicFramePr>
            <a:graphicFrameLocks noGrp="1"/>
          </p:cNvGraphicFramePr>
          <p:nvPr/>
        </p:nvGraphicFramePr>
        <p:xfrm>
          <a:off x="3632200" y="120650"/>
          <a:ext cx="3149600" cy="4191000"/>
        </p:xfrm>
        <a:graphic>
          <a:graphicData uri="http://schemas.openxmlformats.org/drawingml/2006/table">
            <a:tbl>
              <a:tblPr>
                <a:tableStyleId>{5C22544A-7EE6-4342-B048-85BDC9FD1C3A}</a:tableStyleId>
              </a:tblPr>
              <a:tblGrid>
                <a:gridCol w="706274">
                  <a:extLst>
                    <a:ext uri="{9D8B030D-6E8A-4147-A177-3AD203B41FA5}">
                      <a16:colId xmlns:a16="http://schemas.microsoft.com/office/drawing/2014/main" val="20000"/>
                    </a:ext>
                  </a:extLst>
                </a:gridCol>
                <a:gridCol w="753995">
                  <a:extLst>
                    <a:ext uri="{9D8B030D-6E8A-4147-A177-3AD203B41FA5}">
                      <a16:colId xmlns:a16="http://schemas.microsoft.com/office/drawing/2014/main" val="20001"/>
                    </a:ext>
                  </a:extLst>
                </a:gridCol>
                <a:gridCol w="698731">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190500">
                <a:tc gridSpan="4">
                  <a:txBody>
                    <a:bodyPr/>
                    <a:lstStyle/>
                    <a:p>
                      <a:pPr algn="ctr" fontAlgn="b"/>
                      <a:r>
                        <a:rPr lang="en-US" sz="1100" u="none" strike="noStrike" dirty="0" err="1">
                          <a:effectLst/>
                        </a:rPr>
                        <a:t>tblAge</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age_UID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age_fishUID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age_annulus</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223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145</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2"/>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3"/>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4"/>
                  </a:ext>
                </a:extLst>
              </a:tr>
              <a:tr h="190500">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5"/>
                  </a:ext>
                </a:extLst>
              </a:tr>
              <a:tr h="190500">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6"/>
                  </a:ext>
                </a:extLst>
              </a:tr>
              <a:tr h="190500">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7"/>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8"/>
                  </a:ext>
                </a:extLst>
              </a:tr>
              <a:tr h="190500">
                <a:tc>
                  <a:txBody>
                    <a:bodyPr/>
                    <a:lstStyle/>
                    <a:p>
                      <a:pPr algn="r" fontAlgn="b"/>
                      <a:r>
                        <a:rPr lang="en-US" sz="1100" u="none" strike="noStrike" dirty="0">
                          <a:effectLst/>
                        </a:rPr>
                        <a:t>18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9"/>
                  </a:ext>
                </a:extLst>
              </a:tr>
              <a:tr h="190500">
                <a:tc>
                  <a:txBody>
                    <a:bodyPr/>
                    <a:lstStyle/>
                    <a:p>
                      <a:pPr algn="r" fontAlgn="b"/>
                      <a:r>
                        <a:rPr lang="en-US" sz="1100" u="none" strike="noStrike">
                          <a:effectLst/>
                        </a:rPr>
                        <a:t>19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20"/>
                  </a:ext>
                </a:extLst>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21"/>
                  </a:ext>
                </a:extLst>
              </a:tr>
            </a:tbl>
          </a:graphicData>
        </a:graphic>
      </p:graphicFrame>
      <p:graphicFrame>
        <p:nvGraphicFramePr>
          <p:cNvPr id="6" name="Table 5"/>
          <p:cNvGraphicFramePr>
            <a:graphicFrameLocks noGrp="1"/>
          </p:cNvGraphicFramePr>
          <p:nvPr/>
        </p:nvGraphicFramePr>
        <p:xfrm>
          <a:off x="228600" y="120650"/>
          <a:ext cx="5181600" cy="2286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190500">
                <a:tc gridSpan="7">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dirty="0" err="1">
                          <a:effectLst/>
                        </a:rPr>
                        <a:t>fish_UID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fish_sppUID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fish_length</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fish_edge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142</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138</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854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211</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208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750"/>
                                        <p:tgtEl>
                                          <p:spTgt spid="8"/>
                                        </p:tgtEl>
                                      </p:cBhvr>
                                    </p:animEffect>
                                    <p:set>
                                      <p:cBhvr>
                                        <p:cTn id="7" dur="1" fill="hold">
                                          <p:stCondLst>
                                            <p:cond delay="1749"/>
                                          </p:stCondLst>
                                        </p:cTn>
                                        <p:tgtEl>
                                          <p:spTgt spid="8"/>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42" presetClass="path" presetSubtype="0" accel="50000" decel="50000" fill="hold" nodeType="withEffect">
                                  <p:stCondLst>
                                    <p:cond delay="250"/>
                                  </p:stCondLst>
                                  <p:childTnLst>
                                    <p:animMotion origin="layout" path="M -4.44444E-6 1.85185E-6 L 0.24723 -0.00278 " pathEditMode="relative" rAng="0" ptsTypes="AA">
                                      <p:cBhvr>
                                        <p:cTn id="15" dur="2000" fill="hold"/>
                                        <p:tgtEl>
                                          <p:spTgt spid="5"/>
                                        </p:tgtEl>
                                        <p:attrNameLst>
                                          <p:attrName>ppt_x</p:attrName>
                                          <p:attrName>ppt_y</p:attrName>
                                        </p:attrNameLst>
                                      </p:cBhvr>
                                      <p:rCtr x="12361" y="-139"/>
                                    </p:animMotion>
                                  </p:childTnLst>
                                </p:cTn>
                              </p:par>
                              <p:par>
                                <p:cTn id="16" presetID="42" presetClass="path" presetSubtype="0" accel="50000" decel="50000" fill="hold" nodeType="withEffect">
                                  <p:stCondLst>
                                    <p:cond delay="250"/>
                                  </p:stCondLst>
                                  <p:childTnLst>
                                    <p:animMotion origin="layout" path="M 0.175 0.00278 L -3.33333E-6 7.40741E-7 " pathEditMode="relative" rAng="0" ptsTypes="AA">
                                      <p:cBhvr>
                                        <p:cTn id="17" dur="2000" fill="hold"/>
                                        <p:tgtEl>
                                          <p:spTgt spid="6"/>
                                        </p:tgtEl>
                                        <p:attrNameLst>
                                          <p:attrName>ppt_x</p:attrName>
                                          <p:attrName>ppt_y</p:attrName>
                                        </p:attrNameLst>
                                      </p:cBhvr>
                                      <p:rCtr x="-875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399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Rectangle 2"/>
          <p:cNvSpPr/>
          <p:nvPr/>
        </p:nvSpPr>
        <p:spPr>
          <a:xfrm>
            <a:off x="482600" y="4753787"/>
            <a:ext cx="8115300" cy="707886"/>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]-[Intercept])*([age_annulus2]/[</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LAA2,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]-[Intercept])*([age_annulus3]/[</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LAA3,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]-[Intercept])*([age_annulus4]/[</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LAA4 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97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82600" y="5562600"/>
            <a:ext cx="8115300" cy="1169551"/>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]-[Intercept])*([age_annulus2]/[</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LAA2,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]-[Intercept])*([age_annulus3]/[</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LAA3,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]-[Intercept])*([age_annulus4]/[</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LAA4,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]-[Intercept])*([age_annulus5]/[</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LAA5,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]-[Intercept])*([age_annulus6]/[</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LAA6,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]-[Intercept])*([age_annulus7]/[</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LAA7,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]-[Intercept])*([age_annulus8]/[</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LAA8,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]-[Intercept])*([age_annulus9]/[</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LAA9,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]-[Intercept])*([age_annulus10]/[</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LAA10 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7415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7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keith.hurley.STN\Desktop\Webinar Pictures\Fox-Chain-Aerial-View.jpg"/>
          <p:cNvPicPr>
            <a:picLocks noChangeAspect="1" noChangeArrowheads="1"/>
          </p:cNvPicPr>
          <p:nvPr/>
        </p:nvPicPr>
        <p:blipFill rotWithShape="1">
          <a:blip r:embed="rId3">
            <a:extLst>
              <a:ext uri="{28A0092B-C50C-407E-A947-70E740481C1C}">
                <a14:useLocalDpi xmlns:a14="http://schemas.microsoft.com/office/drawing/2010/main"/>
              </a:ext>
            </a:extLst>
          </a:blip>
          <a:srcRect t="27490" b="20030"/>
          <a:stretch/>
        </p:blipFill>
        <p:spPr bwMode="auto">
          <a:xfrm>
            <a:off x="4038600" y="3352800"/>
            <a:ext cx="403328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keith.hurley.STN\Desktop\Webinar Pictures\scal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24600" y="457200"/>
            <a:ext cx="18234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0358" y="406267"/>
            <a:ext cx="19812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984" y="404431"/>
            <a:ext cx="2447370" cy="142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6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0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465" y="597694"/>
            <a:ext cx="8481070" cy="566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7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5</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159856242"/>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698" y="8763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62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9144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42204" y="3896142"/>
            <a:ext cx="6477000" cy="2123658"/>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Two More Steps:</a:t>
            </a:r>
          </a:p>
          <a:p>
            <a:pPr marL="1028700" marR="0" lvl="1"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Label Required Fields</a:t>
            </a:r>
          </a:p>
          <a:p>
            <a:pPr marL="1028700" marR="0" lvl="1"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Label Data Types</a:t>
            </a:r>
            <a:endParaRPr kumimoji="0" lang="en-US" sz="4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3735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708" y="645201"/>
            <a:ext cx="6332183" cy="5509200"/>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fields	</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vs memo</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vs number</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empty string vs null	</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Date/time fields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Boolean/bit fields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Integer/Double/Decimal</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Specialty Fields</a:t>
            </a:r>
          </a:p>
        </p:txBody>
      </p:sp>
      <p:sp>
        <p:nvSpPr>
          <p:cNvPr id="3" name="TextBox 2"/>
          <p:cNvSpPr txBox="1"/>
          <p:nvPr/>
        </p:nvSpPr>
        <p:spPr>
          <a:xfrm flipH="1">
            <a:off x="2438400" y="228599"/>
            <a:ext cx="6163574"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Data types</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78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6200" y="161600"/>
          <a:ext cx="8991600" cy="6281464"/>
        </p:xfrm>
        <a:graphic>
          <a:graphicData uri="http://schemas.openxmlformats.org/drawingml/2006/table">
            <a:tbl>
              <a:tblPr/>
              <a:tblGrid>
                <a:gridCol w="1591434">
                  <a:extLst>
                    <a:ext uri="{9D8B030D-6E8A-4147-A177-3AD203B41FA5}">
                      <a16:colId xmlns:a16="http://schemas.microsoft.com/office/drawing/2014/main" val="20000"/>
                    </a:ext>
                  </a:extLst>
                </a:gridCol>
                <a:gridCol w="6365736">
                  <a:extLst>
                    <a:ext uri="{9D8B030D-6E8A-4147-A177-3AD203B41FA5}">
                      <a16:colId xmlns:a16="http://schemas.microsoft.com/office/drawing/2014/main" val="20001"/>
                    </a:ext>
                  </a:extLst>
                </a:gridCol>
                <a:gridCol w="1034430">
                  <a:extLst>
                    <a:ext uri="{9D8B030D-6E8A-4147-A177-3AD203B41FA5}">
                      <a16:colId xmlns:a16="http://schemas.microsoft.com/office/drawing/2014/main" val="20002"/>
                    </a:ext>
                  </a:extLst>
                </a:gridCol>
              </a:tblGrid>
              <a:tr h="226654">
                <a:tc>
                  <a:txBody>
                    <a:bodyPr/>
                    <a:lstStyle/>
                    <a:p>
                      <a:pPr algn="l" fontAlgn="t"/>
                      <a:r>
                        <a:rPr lang="en-US" sz="1400" dirty="0">
                          <a:solidFill>
                            <a:srgbClr val="FFFFFF"/>
                          </a:solidFill>
                          <a:effectLst/>
                          <a:latin typeface="verdana"/>
                        </a:rPr>
                        <a:t>Data type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Description</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Storage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10000"/>
                  </a:ext>
                </a:extLst>
              </a:tr>
              <a:tr h="459443">
                <a:tc>
                  <a:txBody>
                    <a:bodyPr/>
                    <a:lstStyle/>
                    <a:p>
                      <a:pPr fontAlgn="t"/>
                      <a:r>
                        <a:rPr lang="en-US" sz="1400">
                          <a:effectLst/>
                          <a:latin typeface="verdana"/>
                        </a:rPr>
                        <a:t>Text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Use for text or combinations of text and numbers. 255 characters maximum</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7696">
                <a:tc>
                  <a:txBody>
                    <a:bodyPr/>
                    <a:lstStyle/>
                    <a:p>
                      <a:pPr fontAlgn="t"/>
                      <a:r>
                        <a:rPr lang="en-US" sz="1400">
                          <a:effectLst/>
                          <a:latin typeface="verdana"/>
                        </a:rPr>
                        <a:t>Memo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Memo is used for larger amounts of text. Stores up to 65,536 characters. </a:t>
                      </a:r>
                      <a:r>
                        <a:rPr lang="en-US" sz="1400" b="1">
                          <a:effectLst/>
                          <a:latin typeface="verdana"/>
                        </a:rPr>
                        <a:t>Note:</a:t>
                      </a:r>
                      <a:r>
                        <a:rPr lang="en-US" sz="1400">
                          <a:effectLst/>
                          <a:latin typeface="verdana"/>
                        </a:rPr>
                        <a:t> You cannot sort a memo field. However, they are searchable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2"/>
                  </a:ext>
                </a:extLst>
              </a:tr>
              <a:tr h="310427">
                <a:tc>
                  <a:txBody>
                    <a:bodyPr/>
                    <a:lstStyle/>
                    <a:p>
                      <a:pPr fontAlgn="t"/>
                      <a:r>
                        <a:rPr lang="en-US" sz="1400">
                          <a:effectLst/>
                          <a:latin typeface="verdana"/>
                        </a:rPr>
                        <a:t>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from 0 to 255</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3">
                <a:tc>
                  <a:txBody>
                    <a:bodyPr/>
                    <a:lstStyle/>
                    <a:p>
                      <a:pPr fontAlgn="t"/>
                      <a:r>
                        <a:rPr lang="en-US" sz="1400">
                          <a:effectLst/>
                          <a:latin typeface="verdana"/>
                        </a:rPr>
                        <a:t>Integer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Allows whole numbers between -32,768 and 32,767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2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4"/>
                  </a:ext>
                </a:extLst>
              </a:tr>
              <a:tr h="435293">
                <a:tc>
                  <a:txBody>
                    <a:bodyPr/>
                    <a:lstStyle/>
                    <a:p>
                      <a:pPr fontAlgn="t"/>
                      <a:r>
                        <a:rPr lang="en-US" sz="1400">
                          <a:effectLst/>
                          <a:latin typeface="verdana"/>
                        </a:rPr>
                        <a:t>Long</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between -2,147,483,648 and 2,147,483,647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35293">
                <a:tc>
                  <a:txBody>
                    <a:bodyPr/>
                    <a:lstStyle/>
                    <a:p>
                      <a:pPr fontAlgn="t"/>
                      <a:r>
                        <a:rPr lang="en-US" sz="1400">
                          <a:effectLst/>
                          <a:latin typeface="verdana"/>
                        </a:rPr>
                        <a:t>Single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Single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6"/>
                  </a:ext>
                </a:extLst>
              </a:tr>
              <a:tr h="435293">
                <a:tc>
                  <a:txBody>
                    <a:bodyPr/>
                    <a:lstStyle/>
                    <a:p>
                      <a:pPr fontAlgn="t"/>
                      <a:r>
                        <a:rPr lang="en-US" sz="1400">
                          <a:effectLst/>
                          <a:latin typeface="verdana"/>
                        </a:rPr>
                        <a:t>Double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Double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59443">
                <a:tc>
                  <a:txBody>
                    <a:bodyPr/>
                    <a:lstStyle/>
                    <a:p>
                      <a:pPr fontAlgn="t"/>
                      <a:r>
                        <a:rPr lang="en-US" sz="1400">
                          <a:effectLst/>
                          <a:latin typeface="verdana"/>
                        </a:rPr>
                        <a:t>Currency</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currency. Holds up to 15 digits of whole dollars, plus 4 decimal places. </a:t>
                      </a:r>
                      <a:r>
                        <a:rPr lang="en-US" sz="1400" b="1">
                          <a:effectLst/>
                          <a:latin typeface="verdana"/>
                        </a:rPr>
                        <a:t>Tip:</a:t>
                      </a:r>
                      <a:r>
                        <a:rPr lang="en-US" sz="1400">
                          <a:effectLst/>
                          <a:latin typeface="verdana"/>
                        </a:rPr>
                        <a:t>You can choose which country's currency to use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8"/>
                  </a:ext>
                </a:extLst>
              </a:tr>
              <a:tr h="459443">
                <a:tc>
                  <a:txBody>
                    <a:bodyPr/>
                    <a:lstStyle/>
                    <a:p>
                      <a:pPr fontAlgn="t"/>
                      <a:r>
                        <a:rPr lang="en-US" sz="1400">
                          <a:effectLst/>
                          <a:latin typeface="verdana"/>
                        </a:rPr>
                        <a:t>AutoNumber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AutoNumber fields automatically give each record its own number, usually starting at 1</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435293">
                <a:tc>
                  <a:txBody>
                    <a:bodyPr/>
                    <a:lstStyle/>
                    <a:p>
                      <a:pPr fontAlgn="t"/>
                      <a:r>
                        <a:rPr lang="en-US" sz="1400">
                          <a:effectLst/>
                          <a:latin typeface="verdana"/>
                        </a:rPr>
                        <a:t>Date/Time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dates and times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0"/>
                  </a:ext>
                </a:extLst>
              </a:tr>
              <a:tr h="685023">
                <a:tc>
                  <a:txBody>
                    <a:bodyPr/>
                    <a:lstStyle/>
                    <a:p>
                      <a:pPr fontAlgn="t"/>
                      <a:r>
                        <a:rPr lang="en-US" sz="1400">
                          <a:effectLst/>
                          <a:latin typeface="verdana"/>
                        </a:rPr>
                        <a:t>Yes/No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 logical field can be displayed as Yes/No, True/False, or On/Off. In code, use the constants True and False (equivalent to -1 and 0). </a:t>
                      </a:r>
                      <a:r>
                        <a:rPr lang="en-US" sz="1400" b="1">
                          <a:effectLst/>
                          <a:latin typeface="verdana"/>
                        </a:rPr>
                        <a:t>Note:</a:t>
                      </a:r>
                      <a:r>
                        <a:rPr lang="en-US" sz="1400">
                          <a:effectLst/>
                          <a:latin typeface="verdana"/>
                        </a:rPr>
                        <a:t> Null values are not allowed in Yes/No fields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bit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59443">
                <a:tc>
                  <a:txBody>
                    <a:bodyPr/>
                    <a:lstStyle/>
                    <a:p>
                      <a:pPr fontAlgn="t"/>
                      <a:r>
                        <a:rPr lang="en-US" sz="1400">
                          <a:effectLst/>
                          <a:latin typeface="verdana"/>
                        </a:rPr>
                        <a:t>Ole Object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Can store pictures, audio, video, or other BLOBs (Binary Large OBjects)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up to 1GB</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2"/>
                  </a:ext>
                </a:extLst>
              </a:tr>
              <a:tr h="310427">
                <a:tc>
                  <a:txBody>
                    <a:bodyPr/>
                    <a:lstStyle/>
                    <a:p>
                      <a:pPr fontAlgn="t"/>
                      <a:r>
                        <a:rPr lang="en-US" sz="1400">
                          <a:effectLst/>
                          <a:latin typeface="verdana"/>
                        </a:rPr>
                        <a:t>Hyperlink</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Contain links to other files, including web pages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73480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893" y="2286000"/>
            <a:ext cx="6546664" cy="2800767"/>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Primary Keys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Indexes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Stored Procedures/Views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p:cNvSpPr txBox="1"/>
          <p:nvPr/>
        </p:nvSpPr>
        <p:spPr>
          <a:xfrm flipH="1">
            <a:off x="2438400" y="228599"/>
            <a:ext cx="6163574"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Performance</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2404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To Do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Create Lookup Tables To Remove 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Split Out Sets Of Fields That Repeat Down Columns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Transpose columns to rows where possible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Goals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row represents one and only one piece of meaningful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piece of data is in only one place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No data is in field headers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In production, you can add rows and not columns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00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457200"/>
            <a:ext cx="44958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00"/>
                </a:solidFill>
                <a:effectLst/>
                <a:uLnTx/>
                <a:uFillTx/>
                <a:latin typeface="Calibri"/>
                <a:ea typeface="+mn-ea"/>
                <a:cs typeface="+mn-cs"/>
              </a:rPr>
              <a:t>I’ve Learned So Much From My Mistakes…</a:t>
            </a:r>
          </a:p>
        </p:txBody>
      </p:sp>
      <p:sp>
        <p:nvSpPr>
          <p:cNvPr id="6" name="TextBox 5"/>
          <p:cNvSpPr txBox="1"/>
          <p:nvPr/>
        </p:nvSpPr>
        <p:spPr>
          <a:xfrm>
            <a:off x="3657600" y="3581400"/>
            <a:ext cx="4750128"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1F497D">
                    <a:lumMod val="60000"/>
                    <a:lumOff val="40000"/>
                  </a:srgbClr>
                </a:solidFill>
                <a:effectLst/>
                <a:uLnTx/>
                <a:uFillTx/>
                <a:latin typeface="Calibri"/>
                <a:ea typeface="+mn-ea"/>
                <a:cs typeface="+mn-cs"/>
              </a:rPr>
              <a:t>I’m Thinking Of Making A Few More</a:t>
            </a:r>
          </a:p>
        </p:txBody>
      </p:sp>
    </p:spTree>
    <p:extLst>
      <p:ext uri="{BB962C8B-B14F-4D97-AF65-F5344CB8AC3E}">
        <p14:creationId xmlns:p14="http://schemas.microsoft.com/office/powerpoint/2010/main" val="146982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allpoper.com/images/00/39/89/77/beaker-the_00398977.jpg"/>
          <p:cNvPicPr>
            <a:picLocks noChangeAspect="1" noChangeArrowheads="1"/>
          </p:cNvPicPr>
          <p:nvPr/>
        </p:nvPicPr>
        <p:blipFill rotWithShape="1">
          <a:blip r:embed="rId2">
            <a:extLst>
              <a:ext uri="{28A0092B-C50C-407E-A947-70E740481C1C}">
                <a14:useLocalDpi xmlns:a14="http://schemas.microsoft.com/office/drawing/2010/main" val="0"/>
              </a:ext>
            </a:extLst>
          </a:blip>
          <a:srcRect l="6241" t="10654" r="18097"/>
          <a:stretch/>
        </p:blipFill>
        <p:spPr bwMode="auto">
          <a:xfrm>
            <a:off x="152400" y="720937"/>
            <a:ext cx="8314267" cy="6137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3429000" y="1066800"/>
            <a:ext cx="5257800" cy="9906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Lets Make A Database!</a:t>
            </a:r>
          </a:p>
        </p:txBody>
      </p:sp>
    </p:spTree>
    <p:extLst>
      <p:ext uri="{BB962C8B-B14F-4D97-AF65-F5344CB8AC3E}">
        <p14:creationId xmlns:p14="http://schemas.microsoft.com/office/powerpoint/2010/main" val="154033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27150"/>
            <a:ext cx="7010400" cy="52578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657600" y="107576"/>
            <a:ext cx="5257800" cy="990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Any Problems?</a:t>
            </a:r>
          </a:p>
        </p:txBody>
      </p:sp>
    </p:spTree>
    <p:extLst>
      <p:ext uri="{BB962C8B-B14F-4D97-AF65-F5344CB8AC3E}">
        <p14:creationId xmlns:p14="http://schemas.microsoft.com/office/powerpoint/2010/main" val="1668722626"/>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98235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6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4</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82984254"/>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0516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399"/>
            <a:ext cx="8610600" cy="656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2478554"/>
            <a:ext cx="5444119" cy="1015663"/>
          </a:xfrm>
          <a:prstGeom prst="rect">
            <a:avLst/>
          </a:prstGeom>
          <a:noFill/>
        </p:spPr>
        <p:txBody>
          <a:bodyPr wrap="none" rtlCol="0">
            <a:spAutoFit/>
          </a:bodyPr>
          <a:lstStyle/>
          <a:p>
            <a:r>
              <a:rPr lang="en-US" sz="6000" b="1" dirty="0">
                <a:solidFill>
                  <a:srgbClr val="FFFF00"/>
                </a:solidFill>
                <a:effectLst>
                  <a:glow rad="635000">
                    <a:prstClr val="black"/>
                  </a:glow>
                </a:effectLst>
              </a:rPr>
              <a:t>Queries and SQL</a:t>
            </a:r>
          </a:p>
        </p:txBody>
      </p:sp>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3405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1" y="609600"/>
            <a:ext cx="4267200" cy="923330"/>
          </a:xfrm>
          <a:prstGeom prst="rect">
            <a:avLst/>
          </a:prstGeom>
          <a:noFill/>
        </p:spPr>
        <p:txBody>
          <a:bodyPr wrap="square" rtlCol="0">
            <a:spAutoFit/>
          </a:bodyPr>
          <a:lstStyle/>
          <a:p>
            <a:r>
              <a:rPr lang="en-US" sz="5400" b="1" dirty="0">
                <a:solidFill>
                  <a:schemeClr val="bg1"/>
                </a:solidFill>
              </a:rPr>
              <a:t>CRUD Queries </a:t>
            </a:r>
          </a:p>
        </p:txBody>
      </p:sp>
      <p:sp>
        <p:nvSpPr>
          <p:cNvPr id="3" name="TextBox 2"/>
          <p:cNvSpPr txBox="1"/>
          <p:nvPr/>
        </p:nvSpPr>
        <p:spPr>
          <a:xfrm>
            <a:off x="3312516" y="1676400"/>
            <a:ext cx="2290371" cy="1938992"/>
          </a:xfrm>
          <a:prstGeom prst="rect">
            <a:avLst/>
          </a:prstGeom>
          <a:noFill/>
        </p:spPr>
        <p:txBody>
          <a:bodyPr wrap="none" rtlCol="0">
            <a:spAutoFit/>
          </a:bodyPr>
          <a:lstStyle/>
          <a:p>
            <a:pPr marL="571500" indent="-571500">
              <a:buFont typeface="Wingdings" panose="05000000000000000000" pitchFamily="2" charset="2"/>
              <a:buChar char="Ø"/>
            </a:pPr>
            <a:r>
              <a:rPr lang="en-US" sz="4000" dirty="0">
                <a:solidFill>
                  <a:schemeClr val="bg1"/>
                </a:solidFill>
              </a:rPr>
              <a:t>Create</a:t>
            </a:r>
          </a:p>
          <a:p>
            <a:pPr marL="571500" indent="-571500">
              <a:buFont typeface="Wingdings" panose="05000000000000000000" pitchFamily="2" charset="2"/>
              <a:buChar char="Ø"/>
            </a:pPr>
            <a:r>
              <a:rPr lang="en-US" sz="4000" dirty="0">
                <a:solidFill>
                  <a:schemeClr val="bg1"/>
                </a:solidFill>
              </a:rPr>
              <a:t>Update</a:t>
            </a:r>
          </a:p>
          <a:p>
            <a:pPr marL="571500" indent="-571500">
              <a:buFont typeface="Wingdings" panose="05000000000000000000" pitchFamily="2" charset="2"/>
              <a:buChar char="Ø"/>
            </a:pPr>
            <a:r>
              <a:rPr lang="en-US" sz="4000" dirty="0">
                <a:solidFill>
                  <a:schemeClr val="bg1"/>
                </a:solidFill>
              </a:rPr>
              <a:t>Delete</a:t>
            </a:r>
          </a:p>
        </p:txBody>
      </p:sp>
    </p:spTree>
    <p:extLst>
      <p:ext uri="{BB962C8B-B14F-4D97-AF65-F5344CB8AC3E}">
        <p14:creationId xmlns:p14="http://schemas.microsoft.com/office/powerpoint/2010/main" val="265825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97" y="3352"/>
            <a:ext cx="4919663"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47800" y="2133600"/>
            <a:ext cx="6399059" cy="830997"/>
          </a:xfrm>
          <a:prstGeom prst="rect">
            <a:avLst/>
          </a:prstGeom>
          <a:noFill/>
        </p:spPr>
        <p:txBody>
          <a:bodyPr wrap="none" rtlCol="0">
            <a:spAutoFit/>
          </a:bodyPr>
          <a:lstStyle/>
          <a:p>
            <a:r>
              <a:rPr lang="en-US" sz="4800" dirty="0">
                <a:solidFill>
                  <a:schemeClr val="bg1"/>
                </a:solidFill>
              </a:rPr>
              <a:t>Select </a:t>
            </a:r>
            <a:r>
              <a:rPr lang="en-US" sz="4800" dirty="0">
                <a:solidFill>
                  <a:srgbClr val="FFFF00"/>
                </a:solidFill>
              </a:rPr>
              <a:t>A</a:t>
            </a:r>
            <a:r>
              <a:rPr lang="en-US" sz="4800" dirty="0">
                <a:solidFill>
                  <a:schemeClr val="bg1"/>
                </a:solidFill>
              </a:rPr>
              <a:t> From </a:t>
            </a:r>
            <a:r>
              <a:rPr lang="en-US" sz="4800" dirty="0">
                <a:solidFill>
                  <a:srgbClr val="FFFF00"/>
                </a:solidFill>
              </a:rPr>
              <a:t>B</a:t>
            </a:r>
            <a:r>
              <a:rPr lang="en-US" sz="4800" dirty="0">
                <a:solidFill>
                  <a:schemeClr val="bg1"/>
                </a:solidFill>
              </a:rPr>
              <a:t> Where </a:t>
            </a:r>
            <a:r>
              <a:rPr lang="en-US" sz="4800" dirty="0">
                <a:solidFill>
                  <a:srgbClr val="FFFF00"/>
                </a:solidFill>
              </a:rPr>
              <a:t>C</a:t>
            </a:r>
          </a:p>
        </p:txBody>
      </p:sp>
      <p:sp>
        <p:nvSpPr>
          <p:cNvPr id="4" name="TextBox 3"/>
          <p:cNvSpPr txBox="1"/>
          <p:nvPr/>
        </p:nvSpPr>
        <p:spPr>
          <a:xfrm>
            <a:off x="509658" y="3581398"/>
            <a:ext cx="8275342" cy="584775"/>
          </a:xfrm>
          <a:prstGeom prst="rect">
            <a:avLst/>
          </a:prstGeom>
          <a:noFill/>
        </p:spPr>
        <p:txBody>
          <a:bodyPr wrap="none" rtlCol="0">
            <a:spAutoFit/>
          </a:bodyPr>
          <a:lstStyle/>
          <a:p>
            <a:r>
              <a:rPr lang="en-US" sz="3200" dirty="0">
                <a:solidFill>
                  <a:schemeClr val="bg1"/>
                </a:solidFill>
              </a:rPr>
              <a:t>Select </a:t>
            </a:r>
            <a:r>
              <a:rPr lang="en-US" sz="3200" dirty="0" err="1">
                <a:solidFill>
                  <a:srgbClr val="FFFF00"/>
                </a:solidFill>
              </a:rPr>
              <a:t>set_date</a:t>
            </a:r>
            <a:r>
              <a:rPr lang="en-US" sz="3200" dirty="0">
                <a:solidFill>
                  <a:schemeClr val="bg1"/>
                </a:solidFill>
              </a:rPr>
              <a:t> From </a:t>
            </a:r>
            <a:r>
              <a:rPr lang="en-US" sz="3200" dirty="0" err="1">
                <a:solidFill>
                  <a:srgbClr val="FFFF00"/>
                </a:solidFill>
              </a:rPr>
              <a:t>tblSets</a:t>
            </a:r>
            <a:r>
              <a:rPr lang="en-US" sz="3200" dirty="0">
                <a:solidFill>
                  <a:schemeClr val="bg1"/>
                </a:solidFill>
              </a:rPr>
              <a:t> Where </a:t>
            </a:r>
            <a:r>
              <a:rPr lang="en-US" sz="3200" dirty="0" err="1">
                <a:solidFill>
                  <a:srgbClr val="FFFF00"/>
                </a:solidFill>
              </a:rPr>
              <a:t>set_gear</a:t>
            </a:r>
            <a:r>
              <a:rPr lang="en-US" sz="3200" dirty="0">
                <a:solidFill>
                  <a:srgbClr val="FFFF00"/>
                </a:solidFill>
              </a:rPr>
              <a:t> = 1</a:t>
            </a:r>
          </a:p>
        </p:txBody>
      </p:sp>
    </p:spTree>
    <p:extLst>
      <p:ext uri="{BB962C8B-B14F-4D97-AF65-F5344CB8AC3E}">
        <p14:creationId xmlns:p14="http://schemas.microsoft.com/office/powerpoint/2010/main" val="303494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4586" y="1358619"/>
            <a:ext cx="4049507" cy="523220"/>
          </a:xfrm>
          <a:prstGeom prst="rect">
            <a:avLst/>
          </a:prstGeom>
          <a:noFill/>
        </p:spPr>
        <p:txBody>
          <a:bodyPr wrap="none" rtlCol="0">
            <a:spAutoFit/>
          </a:bodyPr>
          <a:lstStyle/>
          <a:p>
            <a:r>
              <a:rPr lang="en-US" sz="2800" b="1" dirty="0">
                <a:solidFill>
                  <a:srgbClr val="FFFF00"/>
                </a:solidFill>
                <a:latin typeface="Arial Narrow" panose="020B0606020202030204" pitchFamily="34" charset="0"/>
              </a:rPr>
              <a:t>keith.hurley@Nebraska.gov</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42272" y="5334000"/>
            <a:ext cx="3048006" cy="12374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72800" y="2781300"/>
            <a:ext cx="9144000" cy="68580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r="1467"/>
          <a:stretch/>
        </p:blipFill>
        <p:spPr>
          <a:xfrm rot="5400000">
            <a:off x="-1818684" y="1361484"/>
            <a:ext cx="6934202" cy="5278033"/>
          </a:xfrm>
          <a:prstGeom prst="snipRoundRect">
            <a:avLst>
              <a:gd name="adj1" fmla="val 50000"/>
              <a:gd name="adj2" fmla="val 0"/>
            </a:avLst>
          </a:prstGeom>
          <a:effectLst>
            <a:softEdge rad="635000"/>
          </a:effectLst>
        </p:spPr>
      </p:pic>
      <p:pic>
        <p:nvPicPr>
          <p:cNvPr id="12" name="Picture 11"/>
          <p:cNvPicPr>
            <a:picLocks noChangeAspect="1"/>
          </p:cNvPicPr>
          <p:nvPr/>
        </p:nvPicPr>
        <p:blipFill>
          <a:blip r:embed="rId5"/>
          <a:stretch>
            <a:fillRect/>
          </a:stretch>
        </p:blipFill>
        <p:spPr>
          <a:xfrm>
            <a:off x="10773547" y="-2951771"/>
            <a:ext cx="6096000" cy="4572000"/>
          </a:xfrm>
          <a:prstGeom prst="rect">
            <a:avLst/>
          </a:prstGeom>
        </p:spPr>
      </p:pic>
      <p:sp>
        <p:nvSpPr>
          <p:cNvPr id="3" name="TextBox 2"/>
          <p:cNvSpPr txBox="1"/>
          <p:nvPr/>
        </p:nvSpPr>
        <p:spPr>
          <a:xfrm>
            <a:off x="3265039" y="152400"/>
            <a:ext cx="5679055" cy="1200329"/>
          </a:xfrm>
          <a:prstGeom prst="rect">
            <a:avLst/>
          </a:prstGeom>
          <a:noFill/>
        </p:spPr>
        <p:txBody>
          <a:bodyPr wrap="square" rtlCol="0">
            <a:spAutoFit/>
          </a:bodyPr>
          <a:lstStyle/>
          <a:p>
            <a:r>
              <a:rPr lang="en-US" sz="7200" b="1" dirty="0">
                <a:solidFill>
                  <a:srgbClr val="FFFF00"/>
                </a:solidFill>
                <a:latin typeface="Arial Rounded MT Bold" panose="020F0704030504030204" pitchFamily="34" charset="0"/>
              </a:rPr>
              <a:t>Keith Hurley</a:t>
            </a:r>
          </a:p>
        </p:txBody>
      </p:sp>
    </p:spTree>
    <p:extLst>
      <p:ext uri="{BB962C8B-B14F-4D97-AF65-F5344CB8AC3E}">
        <p14:creationId xmlns:p14="http://schemas.microsoft.com/office/powerpoint/2010/main" val="142705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3</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531026330"/>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2</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175520143"/>
      </p:ext>
    </p:extLst>
  </p:cSld>
  <p:clrMapOvr>
    <a:masterClrMapping/>
  </p:clrMapOvr>
  <mc:AlternateContent xmlns:mc="http://schemas.openxmlformats.org/markup-compatibility/2006" xmlns:p14="http://schemas.microsoft.com/office/powerpoint/2010/main">
    <mc:Choice Requires="p14">
      <p:transition spd="slow" p14:dur="900" advClick="0" advTm="60000">
        <p14:warp dir="in"/>
      </p:transition>
    </mc:Choice>
    <mc:Fallback xmlns="">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1</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860463910"/>
      </p:ext>
    </p:extLst>
  </p:cSld>
  <p:clrMapOvr>
    <a:masterClrMapping/>
  </p:clrMapOvr>
  <mc:AlternateContent xmlns:mc="http://schemas.openxmlformats.org/markup-compatibility/2006" xmlns:p14="http://schemas.microsoft.com/office/powerpoint/2010/main">
    <mc:Choice Requires="p14">
      <p:transition spd="slow" p14:dur="900" advClick="0" advTm="60000">
        <p14:warp dir="in"/>
      </p:transition>
    </mc:Choice>
    <mc:Fallback xmlns="">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0</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
        <p:nvSpPr>
          <p:cNvPr id="6" name="Rectangle 5"/>
          <p:cNvSpPr/>
          <p:nvPr/>
        </p:nvSpPr>
        <p:spPr>
          <a:xfrm>
            <a:off x="0" y="0"/>
            <a:ext cx="9144000" cy="6858000"/>
          </a:xfrm>
          <a:prstGeom prst="rect">
            <a:avLst/>
          </a:prstGeom>
          <a:noFill/>
          <a:ln w="444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52400" y="152400"/>
            <a:ext cx="9144000" cy="6858000"/>
          </a:xfrm>
          <a:prstGeom prst="rect">
            <a:avLst/>
          </a:prstGeom>
          <a:solidFill>
            <a:srgbClr val="C00000"/>
          </a:solidFill>
          <a:ln w="444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b="1" dirty="0"/>
              <a:t>Let’s Go!</a:t>
            </a:r>
          </a:p>
        </p:txBody>
      </p:sp>
    </p:spTree>
    <p:extLst>
      <p:ext uri="{BB962C8B-B14F-4D97-AF65-F5344CB8AC3E}">
        <p14:creationId xmlns:p14="http://schemas.microsoft.com/office/powerpoint/2010/main" val="426116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par>
                          <p:cTn id="330" fill="hold">
                            <p:stCondLst>
                              <p:cond delay="58500"/>
                            </p:stCondLst>
                            <p:childTnLst>
                              <p:par>
                                <p:cTn id="331" presetID="10" presetClass="entr" presetSubtype="0" fill="hold" grpId="1" nodeType="afterEffect">
                                  <p:stCondLst>
                                    <p:cond delay="0"/>
                                  </p:stCondLst>
                                  <p:childTnLst>
                                    <p:set>
                                      <p:cBhvr>
                                        <p:cTn id="332" dur="1" fill="hold">
                                          <p:stCondLst>
                                            <p:cond delay="0"/>
                                          </p:stCondLst>
                                        </p:cTn>
                                        <p:tgtEl>
                                          <p:spTgt spid="6"/>
                                        </p:tgtEl>
                                        <p:attrNameLst>
                                          <p:attrName>style.visibility</p:attrName>
                                        </p:attrNameLst>
                                      </p:cBhvr>
                                      <p:to>
                                        <p:strVal val="visible"/>
                                      </p:to>
                                    </p:set>
                                    <p:animEffect transition="in" filter="fade">
                                      <p:cBhvr>
                                        <p:cTn id="333" dur="500"/>
                                        <p:tgtEl>
                                          <p:spTgt spid="6"/>
                                        </p:tgtEl>
                                      </p:cBhvr>
                                    </p:animEffect>
                                  </p:childTnLst>
                                </p:cTn>
                              </p:par>
                            </p:childTnLst>
                          </p:cTn>
                        </p:par>
                        <p:par>
                          <p:cTn id="334" fill="hold">
                            <p:stCondLst>
                              <p:cond delay="59000"/>
                            </p:stCondLst>
                            <p:childTnLst>
                              <p:par>
                                <p:cTn id="335" presetID="26" presetClass="emph" presetSubtype="0" repeatCount="59000" fill="hold" grpId="0" nodeType="afterEffect">
                                  <p:stCondLst>
                                    <p:cond delay="0"/>
                                  </p:stCondLst>
                                  <p:childTnLst>
                                    <p:animEffect transition="out" filter="fade">
                                      <p:cBhvr>
                                        <p:cTn id="336" dur="500" tmFilter="0, 0; .2, .5; .8, .5; 1, 0"/>
                                        <p:tgtEl>
                                          <p:spTgt spid="6"/>
                                        </p:tgtEl>
                                      </p:cBhvr>
                                    </p:animEffect>
                                    <p:animScale>
                                      <p:cBhvr>
                                        <p:cTn id="337" dur="250" autoRev="1" fill="hold"/>
                                        <p:tgtEl>
                                          <p:spTgt spid="6"/>
                                        </p:tgtEl>
                                      </p:cBhvr>
                                      <p:by x="105000" y="105000"/>
                                    </p:animScale>
                                  </p:childTnLst>
                                </p:cTn>
                              </p:par>
                            </p:childTnLst>
                          </p:cTn>
                        </p:par>
                        <p:par>
                          <p:cTn id="338" fill="hold">
                            <p:stCondLst>
                              <p:cond delay="88500"/>
                            </p:stCondLst>
                            <p:childTnLst>
                              <p:par>
                                <p:cTn id="339" presetID="4" presetClass="entr" presetSubtype="16" fill="hold" grpId="0" nodeType="afterEffect">
                                  <p:stCondLst>
                                    <p:cond delay="0"/>
                                  </p:stCondLst>
                                  <p:childTnLst>
                                    <p:set>
                                      <p:cBhvr>
                                        <p:cTn id="340" dur="1" fill="hold">
                                          <p:stCondLst>
                                            <p:cond delay="0"/>
                                          </p:stCondLst>
                                        </p:cTn>
                                        <p:tgtEl>
                                          <p:spTgt spid="71"/>
                                        </p:tgtEl>
                                        <p:attrNameLst>
                                          <p:attrName>style.visibility</p:attrName>
                                        </p:attrNameLst>
                                      </p:cBhvr>
                                      <p:to>
                                        <p:strVal val="visible"/>
                                      </p:to>
                                    </p:set>
                                    <p:animEffect transition="in" filter="box(in)">
                                      <p:cBhvr>
                                        <p:cTn id="341"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P spid="6" grpId="0" animBg="1"/>
      <p:bldP spid="6" grpId="1" animBg="1"/>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 action="ppaction://customshow?id=0&amp;return=true"/>
          </p:cNvPr>
          <p:cNvPicPr>
            <a:picLocks noChangeAspect="1"/>
          </p:cNvPicPr>
          <p:nvPr/>
        </p:nvPicPr>
        <p:blipFill>
          <a:blip r:embed="rId3"/>
          <a:stretch>
            <a:fillRect/>
          </a:stretch>
        </p:blipFill>
        <p:spPr>
          <a:xfrm>
            <a:off x="1143000" y="609600"/>
            <a:ext cx="6924675" cy="5198933"/>
          </a:xfrm>
          <a:prstGeom prst="rect">
            <a:avLst/>
          </a:prstGeom>
        </p:spPr>
      </p:pic>
    </p:spTree>
    <p:extLst>
      <p:ext uri="{BB962C8B-B14F-4D97-AF65-F5344CB8AC3E}">
        <p14:creationId xmlns:p14="http://schemas.microsoft.com/office/powerpoint/2010/main" val="257050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904" y="533400"/>
            <a:ext cx="8488496" cy="5016758"/>
          </a:xfrm>
          <a:prstGeom prst="rect">
            <a:avLst/>
          </a:prstGeom>
        </p:spPr>
        <p:txBody>
          <a:bodyPr wrap="square">
            <a:spAutoFit/>
          </a:bodyPr>
          <a:lstStyle/>
          <a:p>
            <a:r>
              <a:rPr lang="en-US" sz="6000" dirty="0">
                <a:solidFill>
                  <a:schemeClr val="bg1"/>
                </a:solidFill>
                <a:latin typeface="Droid Serif"/>
              </a:rPr>
              <a:t>“Over the last two years alone 90 percent of the data in the world was generated</a:t>
            </a:r>
            <a:r>
              <a:rPr lang="en-US" sz="6000" b="1" dirty="0">
                <a:solidFill>
                  <a:schemeClr val="bg1"/>
                </a:solidFill>
                <a:latin typeface="Droid Serif"/>
              </a:rPr>
              <a:t>”</a:t>
            </a:r>
          </a:p>
          <a:p>
            <a:pPr algn="r"/>
            <a:endParaRPr lang="en-US" sz="4000" dirty="0">
              <a:solidFill>
                <a:schemeClr val="bg1"/>
              </a:solidFill>
              <a:latin typeface="Droid Serif"/>
            </a:endParaRPr>
          </a:p>
          <a:p>
            <a:pPr algn="r"/>
            <a:r>
              <a:rPr lang="en-US" sz="4000" dirty="0">
                <a:solidFill>
                  <a:schemeClr val="bg1"/>
                </a:solidFill>
                <a:latin typeface="Droid Serif"/>
              </a:rPr>
              <a:t>-Forbes 2018</a:t>
            </a:r>
          </a:p>
        </p:txBody>
      </p:sp>
    </p:spTree>
    <p:extLst>
      <p:ext uri="{BB962C8B-B14F-4D97-AF65-F5344CB8AC3E}">
        <p14:creationId xmlns:p14="http://schemas.microsoft.com/office/powerpoint/2010/main" val="326787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7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14</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646244144"/>
      </p:ext>
    </p:extLst>
  </p:cSld>
  <p:clrMapOvr>
    <a:masterClrMapping/>
  </p:clrMapOvr>
  <mc:AlternateContent xmlns:mc="http://schemas.openxmlformats.org/markup-compatibility/2006" xmlns:p14="http://schemas.microsoft.com/office/powerpoint/2010/main">
    <mc:Choice Requires="p14">
      <p:transition spd="slow" p14:dur="800" advTm="60000">
        <p14:flythrough/>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9800" y="178308"/>
            <a:ext cx="5028759" cy="6512243"/>
          </a:xfrm>
          <a:prstGeom prst="rect">
            <a:avLst/>
          </a:prstGeom>
        </p:spPr>
      </p:pic>
    </p:spTree>
    <p:extLst>
      <p:ext uri="{BB962C8B-B14F-4D97-AF65-F5344CB8AC3E}">
        <p14:creationId xmlns:p14="http://schemas.microsoft.com/office/powerpoint/2010/main" val="344280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5800" y="1066800"/>
            <a:ext cx="7989750" cy="4495800"/>
          </a:xfrm>
          <a:prstGeom prst="rect">
            <a:avLst/>
          </a:prstGeom>
        </p:spPr>
      </p:pic>
    </p:spTree>
    <p:extLst>
      <p:ext uri="{BB962C8B-B14F-4D97-AF65-F5344CB8AC3E}">
        <p14:creationId xmlns:p14="http://schemas.microsoft.com/office/powerpoint/2010/main" val="56435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 y="609600"/>
            <a:ext cx="9052560" cy="5029200"/>
          </a:xfrm>
        </p:spPr>
      </p:pic>
    </p:spTree>
    <p:extLst>
      <p:ext uri="{BB962C8B-B14F-4D97-AF65-F5344CB8AC3E}">
        <p14:creationId xmlns:p14="http://schemas.microsoft.com/office/powerpoint/2010/main" val="13172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206226" cy="5257800"/>
          </a:xfrm>
          <a:prstGeom prst="rect">
            <a:avLst/>
          </a:prstGeom>
        </p:spPr>
      </p:pic>
    </p:spTree>
    <p:extLst>
      <p:ext uri="{BB962C8B-B14F-4D97-AF65-F5344CB8AC3E}">
        <p14:creationId xmlns:p14="http://schemas.microsoft.com/office/powerpoint/2010/main" val="388565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Measure Something</a:t>
            </a:r>
          </a:p>
        </p:txBody>
      </p:sp>
      <p:sp>
        <p:nvSpPr>
          <p:cNvPr id="2" name="Rectangle 1"/>
          <p:cNvSpPr/>
          <p:nvPr/>
        </p:nvSpPr>
        <p:spPr>
          <a:xfrm>
            <a:off x="-346588" y="0"/>
            <a:ext cx="9871587" cy="5638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1.11111E-6 L -0.01024 -0.2 " pathEditMode="relative" rAng="0" ptsTypes="AA">
                                      <p:cBhvr>
                                        <p:cTn id="6" dur="2000" fill="hold"/>
                                        <p:tgtEl>
                                          <p:spTgt spid="2"/>
                                        </p:tgtEl>
                                        <p:attrNameLst>
                                          <p:attrName>ppt_x</p:attrName>
                                          <p:attrName>ppt_y</p:attrName>
                                        </p:attrNameLst>
                                      </p:cBhvr>
                                      <p:rCtr x="-521" y="-100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1024 -0.2 L -0.00191 -0.41111 " pathEditMode="relative" rAng="0" ptsTypes="AA">
                                      <p:cBhvr>
                                        <p:cTn id="10" dur="2000" fill="hold"/>
                                        <p:tgtEl>
                                          <p:spTgt spid="2"/>
                                        </p:tgtEl>
                                        <p:attrNameLst>
                                          <p:attrName>ppt_x</p:attrName>
                                          <p:attrName>ppt_y</p:attrName>
                                        </p:attrNameLst>
                                      </p:cBhvr>
                                      <p:rCtr x="417" y="-1055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91 -0.41111 L -0.00191 -0.56944 " pathEditMode="relative" rAng="0" ptsTypes="AA">
                                      <p:cBhvr>
                                        <p:cTn id="14" dur="2000" fill="hold"/>
                                        <p:tgtEl>
                                          <p:spTgt spid="2"/>
                                        </p:tgtEl>
                                        <p:attrNameLst>
                                          <p:attrName>ppt_x</p:attrName>
                                          <p:attrName>ppt_y</p:attrName>
                                        </p:attrNameLst>
                                      </p:cBhvr>
                                      <p:rCtr x="0" y="-791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191 -0.56944 L -0.00191 -0.8 " pathEditMode="relative" rAng="0" ptsTypes="AA">
                                      <p:cBhvr>
                                        <p:cTn id="18" dur="2000" fill="hold"/>
                                        <p:tgtEl>
                                          <p:spTgt spid="2"/>
                                        </p:tgtEl>
                                        <p:attrNameLst>
                                          <p:attrName>ppt_x</p:attrName>
                                          <p:attrName>ppt_y</p:attrName>
                                        </p:attrNameLst>
                                      </p:cBhvr>
                                      <p:rCtr x="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BEBA8EAE-BF5A-486C-A8C5-ECC9F3942E4B}">
                <a14:imgProps xmlns:a14="http://schemas.microsoft.com/office/drawing/2010/main">
                  <a14:imgLayer r:embed="rId3">
                    <a14:imgEffect>
                      <a14:backgroundRemoval t="2827" b="88318" l="1257" r="98611"/>
                    </a14:imgEffect>
                  </a14:imgLayer>
                </a14:imgProps>
              </a:ext>
              <a:ext uri="{28A0092B-C50C-407E-A947-70E740481C1C}">
                <a14:useLocalDpi xmlns:a14="http://schemas.microsoft.com/office/drawing/2010/main"/>
              </a:ext>
            </a:extLst>
          </a:blip>
          <a:stretch>
            <a:fillRect/>
          </a:stretch>
        </p:blipFill>
        <p:spPr>
          <a:xfrm rot="152394">
            <a:off x="1664606" y="-183574"/>
            <a:ext cx="5926125" cy="7901499"/>
          </a:xfrm>
          <a:prstGeom prst="rect">
            <a:avLst/>
          </a:prstGeom>
        </p:spPr>
      </p:pic>
    </p:spTree>
    <p:extLst>
      <p:ext uri="{BB962C8B-B14F-4D97-AF65-F5344CB8AC3E}">
        <p14:creationId xmlns:p14="http://schemas.microsoft.com/office/powerpoint/2010/main" val="11753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066800"/>
            <a:ext cx="6172200" cy="4876799"/>
          </a:xfrm>
        </p:spPr>
        <p:txBody>
          <a:bodyPr>
            <a:noAutofit/>
          </a:bodyPr>
          <a:lstStyle/>
          <a:p>
            <a:pPr marL="0" indent="0">
              <a:buNone/>
            </a:pPr>
            <a:r>
              <a:rPr lang="en-US" sz="8800" dirty="0">
                <a:solidFill>
                  <a:schemeClr val="bg1"/>
                </a:solidFill>
              </a:rPr>
              <a:t>Don’t Be A </a:t>
            </a:r>
          </a:p>
          <a:p>
            <a:pPr marL="0" indent="0">
              <a:buNone/>
            </a:pPr>
            <a:r>
              <a:rPr lang="en-US" sz="8800" dirty="0">
                <a:solidFill>
                  <a:schemeClr val="bg1"/>
                </a:solidFill>
              </a:rPr>
              <a:t>Correlation </a:t>
            </a:r>
          </a:p>
          <a:p>
            <a:pPr marL="0" indent="0">
              <a:buNone/>
            </a:pPr>
            <a:r>
              <a:rPr lang="en-US" sz="8800" dirty="0">
                <a:solidFill>
                  <a:schemeClr val="bg1"/>
                </a:solidFill>
              </a:rPr>
              <a:t>Casualty</a:t>
            </a:r>
            <a:endParaRPr lang="en-US" sz="8800" dirty="0"/>
          </a:p>
        </p:txBody>
      </p:sp>
    </p:spTree>
    <p:extLst>
      <p:ext uri="{BB962C8B-B14F-4D97-AF65-F5344CB8AC3E}">
        <p14:creationId xmlns:p14="http://schemas.microsoft.com/office/powerpoint/2010/main" val="3133513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6738" y="5638800"/>
            <a:ext cx="7327262" cy="523220"/>
          </a:xfrm>
          <a:prstGeom prst="rect">
            <a:avLst/>
          </a:prstGeom>
        </p:spPr>
        <p:txBody>
          <a:bodyPr wrap="none">
            <a:spAutoFit/>
          </a:bodyPr>
          <a:lstStyle/>
          <a:p>
            <a:r>
              <a:rPr lang="en-US" sz="2800" dirty="0">
                <a:solidFill>
                  <a:schemeClr val="bg1"/>
                </a:solidFill>
              </a:rPr>
              <a:t>MIT Task Force on the Work of the Future, 2019</a:t>
            </a:r>
          </a:p>
        </p:txBody>
      </p:sp>
      <p:sp>
        <p:nvSpPr>
          <p:cNvPr id="3" name="Rectangle 2"/>
          <p:cNvSpPr/>
          <p:nvPr/>
        </p:nvSpPr>
        <p:spPr>
          <a:xfrm>
            <a:off x="152400" y="152400"/>
            <a:ext cx="8839200" cy="4524315"/>
          </a:xfrm>
          <a:prstGeom prst="rect">
            <a:avLst/>
          </a:prstGeom>
        </p:spPr>
        <p:txBody>
          <a:bodyPr wrap="square">
            <a:spAutoFit/>
          </a:bodyPr>
          <a:lstStyle/>
          <a:p>
            <a:r>
              <a:rPr lang="en-US" sz="4800" dirty="0">
                <a:solidFill>
                  <a:schemeClr val="bg1"/>
                </a:solidFill>
                <a:latin typeface="Droid Serif"/>
              </a:rPr>
              <a:t>“The industries that use ML are slowly learning that the data used to train ML systems must be as unbiased and trusted as the systems themselves need to be…”</a:t>
            </a:r>
          </a:p>
        </p:txBody>
      </p:sp>
    </p:spTree>
    <p:extLst>
      <p:ext uri="{BB962C8B-B14F-4D97-AF65-F5344CB8AC3E}">
        <p14:creationId xmlns:p14="http://schemas.microsoft.com/office/powerpoint/2010/main" val="2817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294" y="381000"/>
            <a:ext cx="8001000" cy="4708981"/>
          </a:xfrm>
          <a:prstGeom prst="rect">
            <a:avLst/>
          </a:prstGeom>
        </p:spPr>
        <p:txBody>
          <a:bodyPr wrap="square">
            <a:spAutoFit/>
          </a:bodyPr>
          <a:lstStyle/>
          <a:p>
            <a:r>
              <a:rPr lang="en-US" sz="6000" dirty="0">
                <a:solidFill>
                  <a:schemeClr val="bg1"/>
                </a:solidFill>
                <a:latin typeface="Droid Serif"/>
              </a:rPr>
              <a:t>“… analytic projects fail when the data quality is inferior. Bad data creates poor results.”</a:t>
            </a:r>
            <a:endParaRPr lang="en-US" sz="6000" dirty="0">
              <a:solidFill>
                <a:schemeClr val="bg1"/>
              </a:solidFill>
            </a:endParaRPr>
          </a:p>
        </p:txBody>
      </p:sp>
      <p:sp>
        <p:nvSpPr>
          <p:cNvPr id="2" name="Rectangle 1"/>
          <p:cNvSpPr/>
          <p:nvPr/>
        </p:nvSpPr>
        <p:spPr>
          <a:xfrm>
            <a:off x="228600" y="5334000"/>
            <a:ext cx="8763000" cy="954107"/>
          </a:xfrm>
          <a:prstGeom prst="rect">
            <a:avLst/>
          </a:prstGeom>
        </p:spPr>
        <p:txBody>
          <a:bodyPr wrap="square">
            <a:spAutoFit/>
          </a:bodyPr>
          <a:lstStyle/>
          <a:p>
            <a:pPr algn="r"/>
            <a:r>
              <a:rPr lang="en-US" sz="2800" dirty="0">
                <a:solidFill>
                  <a:schemeClr val="bg1"/>
                </a:solidFill>
              </a:rPr>
              <a:t>4 Reasons Data Analytics Often Fail</a:t>
            </a:r>
          </a:p>
          <a:p>
            <a:pPr algn="r"/>
            <a:r>
              <a:rPr lang="en-US" sz="2800" dirty="0">
                <a:solidFill>
                  <a:schemeClr val="bg1"/>
                </a:solidFill>
              </a:rPr>
              <a:t>www.governing.com</a:t>
            </a:r>
          </a:p>
        </p:txBody>
      </p:sp>
    </p:spTree>
    <p:extLst>
      <p:ext uri="{BB962C8B-B14F-4D97-AF65-F5344CB8AC3E}">
        <p14:creationId xmlns:p14="http://schemas.microsoft.com/office/powerpoint/2010/main" val="14906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a:solidFill>
                  <a:srgbClr val="FFFF00"/>
                </a:solidFill>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a:solidFill>
                  <a:srgbClr val="FFFF00"/>
                </a:solidFill>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a:solidFill>
                  <a:srgbClr val="FFFF00"/>
                </a:solidFill>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a:solidFill>
                  <a:srgbClr val="FFFF00"/>
                </a:solidFill>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a:solidFill>
                  <a:srgbClr val="FFFF00"/>
                </a:solidFill>
              </a:rPr>
              <a:t>Measure Something</a:t>
            </a:r>
          </a:p>
        </p:txBody>
      </p:sp>
    </p:spTree>
    <p:extLst>
      <p:ext uri="{BB962C8B-B14F-4D97-AF65-F5344CB8AC3E}">
        <p14:creationId xmlns:p14="http://schemas.microsoft.com/office/powerpoint/2010/main" val="30309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13</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525317749"/>
      </p:ext>
    </p:extLst>
  </p:cSld>
  <p:clrMapOvr>
    <a:masterClrMapping/>
  </p:clrMapOvr>
  <mc:AlternateContent xmlns:mc="http://schemas.openxmlformats.org/markup-compatibility/2006" xmlns:p14="http://schemas.microsoft.com/office/powerpoint/2010/main">
    <mc:Choice Requires="p14">
      <p:transition spd="slow" p14:dur="800" advTm="60000">
        <p14:flythrough/>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a:solidFill>
                  <a:srgbClr val="FFFF00"/>
                </a:solidFill>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a:solidFill>
                  <a:srgbClr val="FFFF00"/>
                </a:solidFill>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a:solidFill>
                  <a:srgbClr val="FFFF00"/>
                </a:solidFill>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a:solidFill>
                  <a:srgbClr val="FFFF00"/>
                </a:solidFill>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a:solidFill>
                  <a:srgbClr val="FFFF00"/>
                </a:solidFill>
              </a:rPr>
              <a:t>Measure Something</a:t>
            </a:r>
          </a:p>
        </p:txBody>
      </p:sp>
      <p:sp>
        <p:nvSpPr>
          <p:cNvPr id="2" name="Rectangle 1"/>
          <p:cNvSpPr/>
          <p:nvPr/>
        </p:nvSpPr>
        <p:spPr>
          <a:xfrm>
            <a:off x="0" y="-1524000"/>
            <a:ext cx="9144000" cy="5715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0999"/>
            <a:ext cx="9144000" cy="1332129"/>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361" y="5487779"/>
            <a:ext cx="9144000" cy="1370222"/>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3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90" y="0"/>
            <a:ext cx="9131710" cy="6848783"/>
          </a:xfrm>
          <a:prstGeom prst="rect">
            <a:avLst/>
          </a:prstGeom>
        </p:spPr>
      </p:pic>
    </p:spTree>
    <p:extLst>
      <p:ext uri="{BB962C8B-B14F-4D97-AF65-F5344CB8AC3E}">
        <p14:creationId xmlns:p14="http://schemas.microsoft.com/office/powerpoint/2010/main" val="35435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593" b="7407"/>
          <a:stretch/>
        </p:blipFill>
        <p:spPr>
          <a:xfrm rot="16200000" flipH="1">
            <a:off x="-1374058" y="1371600"/>
            <a:ext cx="6858000" cy="4114800"/>
          </a:xfrm>
          <a:prstGeom prst="rect">
            <a:avLst/>
          </a:prstGeom>
        </p:spPr>
      </p:pic>
      <p:sp>
        <p:nvSpPr>
          <p:cNvPr id="5" name="TextBox 4"/>
          <p:cNvSpPr txBox="1"/>
          <p:nvPr/>
        </p:nvSpPr>
        <p:spPr>
          <a:xfrm>
            <a:off x="4343400" y="1143000"/>
            <a:ext cx="4579373" cy="4093428"/>
          </a:xfrm>
          <a:prstGeom prst="rect">
            <a:avLst/>
          </a:prstGeom>
          <a:noFill/>
        </p:spPr>
        <p:txBody>
          <a:bodyPr wrap="square" rtlCol="0">
            <a:spAutoFit/>
          </a:bodyPr>
          <a:lstStyle/>
          <a:p>
            <a:pPr marL="285750" indent="-285750">
              <a:buFont typeface="Arial" panose="020B0604020202020204" pitchFamily="34" charset="0"/>
              <a:buChar char="•"/>
            </a:pPr>
            <a:r>
              <a:rPr lang="en-US" sz="4000" dirty="0">
                <a:ln>
                  <a:solidFill>
                    <a:schemeClr val="bg1"/>
                  </a:solidFill>
                </a:ln>
                <a:solidFill>
                  <a:schemeClr val="bg1"/>
                </a:solidFill>
              </a:rPr>
              <a:t>Name</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Affiliation</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Show Me The Data!</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What Fish Would You Be?</a:t>
            </a:r>
          </a:p>
        </p:txBody>
      </p:sp>
    </p:spTree>
    <p:extLst>
      <p:ext uri="{BB962C8B-B14F-4D97-AF65-F5344CB8AC3E}">
        <p14:creationId xmlns:p14="http://schemas.microsoft.com/office/powerpoint/2010/main" val="280351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473700" y="2919730"/>
            <a:ext cx="3657600" cy="36576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03860" y="3048000"/>
            <a:ext cx="3401060" cy="34010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1371" y="469900"/>
            <a:ext cx="6381278" cy="2590800"/>
          </a:xfrm>
          <a:prstGeom prst="rect">
            <a:avLst/>
          </a:prstGeom>
        </p:spPr>
      </p:pic>
    </p:spTree>
    <p:extLst>
      <p:ext uri="{BB962C8B-B14F-4D97-AF65-F5344CB8AC3E}">
        <p14:creationId xmlns:p14="http://schemas.microsoft.com/office/powerpoint/2010/main" val="27855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okie_monster.jpg"/>
          <p:cNvPicPr>
            <a:picLocks noChangeAspect="1"/>
          </p:cNvPicPr>
          <p:nvPr/>
        </p:nvPicPr>
        <p:blipFill>
          <a:blip r:embed="rId2" cstate="print"/>
          <a:stretch>
            <a:fillRect/>
          </a:stretch>
        </p:blipFill>
        <p:spPr>
          <a:xfrm>
            <a:off x="3200400" y="685800"/>
            <a:ext cx="5427408" cy="5257800"/>
          </a:xfrm>
          <a:prstGeom prst="rect">
            <a:avLst/>
          </a:prstGeom>
        </p:spPr>
      </p:pic>
      <p:sp>
        <p:nvSpPr>
          <p:cNvPr id="7" name="TextBox 6"/>
          <p:cNvSpPr txBox="1"/>
          <p:nvPr/>
        </p:nvSpPr>
        <p:spPr>
          <a:xfrm>
            <a:off x="152400" y="457200"/>
            <a:ext cx="2844753" cy="5632311"/>
          </a:xfrm>
          <a:prstGeom prst="rect">
            <a:avLst/>
          </a:prstGeom>
          <a:noFill/>
        </p:spPr>
        <p:txBody>
          <a:bodyPr wrap="none" rtlCol="0">
            <a:spAutoFit/>
          </a:bodyPr>
          <a:lstStyle/>
          <a:p>
            <a:pPr algn="r"/>
            <a:r>
              <a:rPr lang="en-US" sz="6000" dirty="0">
                <a:solidFill>
                  <a:srgbClr val="FFFF00"/>
                </a:solidFill>
              </a:rPr>
              <a:t>Care</a:t>
            </a:r>
          </a:p>
          <a:p>
            <a:pPr algn="r"/>
            <a:r>
              <a:rPr lang="en-US" sz="6000" dirty="0">
                <a:solidFill>
                  <a:srgbClr val="FFFF00"/>
                </a:solidFill>
              </a:rPr>
              <a:t>And</a:t>
            </a:r>
          </a:p>
          <a:p>
            <a:pPr algn="r"/>
            <a:r>
              <a:rPr lang="en-US" sz="6000" dirty="0">
                <a:solidFill>
                  <a:srgbClr val="FFFF00"/>
                </a:solidFill>
              </a:rPr>
              <a:t>Feeding</a:t>
            </a:r>
          </a:p>
          <a:p>
            <a:pPr algn="r"/>
            <a:r>
              <a:rPr lang="en-US" sz="6000" dirty="0">
                <a:solidFill>
                  <a:srgbClr val="FFFF00"/>
                </a:solidFill>
              </a:rPr>
              <a:t>Of The</a:t>
            </a:r>
          </a:p>
          <a:p>
            <a:pPr algn="r"/>
            <a:r>
              <a:rPr lang="en-US" sz="6000" dirty="0">
                <a:solidFill>
                  <a:srgbClr val="FFFF00"/>
                </a:solidFill>
              </a:rPr>
              <a:t>Data</a:t>
            </a:r>
          </a:p>
          <a:p>
            <a:pPr algn="r"/>
            <a:r>
              <a:rPr lang="en-US" sz="6000" dirty="0">
                <a:solidFill>
                  <a:srgbClr val="FFFF00"/>
                </a:solidFill>
              </a:rPr>
              <a:t>Monster</a:t>
            </a:r>
          </a:p>
        </p:txBody>
      </p:sp>
    </p:spTree>
    <p:extLst>
      <p:ext uri="{BB962C8B-B14F-4D97-AF65-F5344CB8AC3E}">
        <p14:creationId xmlns:p14="http://schemas.microsoft.com/office/powerpoint/2010/main" val="124392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thethesiswhisperer.files.wordpress.com/2012/06/paper-pi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0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ata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828800"/>
          </a:xfrm>
        </p:spPr>
        <p:txBody>
          <a:bodyPr/>
          <a:lstStyle/>
          <a:p>
            <a:r>
              <a:rPr lang="en-US" dirty="0">
                <a:solidFill>
                  <a:schemeClr val="bg1"/>
                </a:solidFill>
              </a:rPr>
              <a:t>What are data skills?</a:t>
            </a:r>
          </a:p>
        </p:txBody>
      </p:sp>
    </p:spTree>
    <p:extLst>
      <p:ext uri="{BB962C8B-B14F-4D97-AF65-F5344CB8AC3E}">
        <p14:creationId xmlns:p14="http://schemas.microsoft.com/office/powerpoint/2010/main" val="28753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828800"/>
          </a:xfrm>
        </p:spPr>
        <p:txBody>
          <a:bodyPr/>
          <a:lstStyle/>
          <a:p>
            <a:r>
              <a:rPr lang="en-US" dirty="0">
                <a:solidFill>
                  <a:schemeClr val="bg1"/>
                </a:solidFill>
              </a:rPr>
              <a:t>What is data?</a:t>
            </a:r>
          </a:p>
        </p:txBody>
      </p:sp>
      <p:pic>
        <p:nvPicPr>
          <p:cNvPr id="3080" name="Picture 8" descr="http://conservation.townofsalisbury.org/wp-content/uploads/2010/12/surveydata1-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30200"/>
            <a:ext cx="2209800" cy="25206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kingsailfishmounts.com/UserFiles/FRESHWA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274089"/>
            <a:ext cx="3798094" cy="133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84" name="Picture 12" descr="http://www.audio2usb.com/images/250px-Tdkc60casset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447800"/>
            <a:ext cx="289366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thetransferstation.com/assets/images/slides/35mm-film-transfers.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329" b="100000" l="8449" r="89197">
                        <a14:foregroundMark x1="24792" y1="98339" x2="24792" y2="98339"/>
                        <a14:foregroundMark x1="54986" y1="74419" x2="54986" y2="74419"/>
                        <a14:foregroundMark x1="53740" y1="68106" x2="53740" y2="68106"/>
                        <a14:foregroundMark x1="50831" y1="64784" x2="50831" y2="64784"/>
                        <a14:foregroundMark x1="46676" y1="62791" x2="46676" y2="62791"/>
                        <a14:foregroundMark x1="45291" y1="62126" x2="45291" y2="62126"/>
                        <a14:foregroundMark x1="40720" y1="67774" x2="40720" y2="67774"/>
                        <a14:foregroundMark x1="44875" y1="66777" x2="44875" y2="66777"/>
                        <a14:foregroundMark x1="47784" y1="70100" x2="47784" y2="70100"/>
                        <a14:foregroundMark x1="67452" y1="76412" x2="67452" y2="76412"/>
                        <a14:foregroundMark x1="63435" y1="72757" x2="63435" y2="72757"/>
                        <a14:foregroundMark x1="58726" y1="71429" x2="58726" y2="71429"/>
                        <a14:foregroundMark x1="65097" y1="82060" x2="65097" y2="82060"/>
                        <a14:foregroundMark x1="59141" y1="70432" x2="59141" y2="70432"/>
                        <a14:foregroundMark x1="59695" y1="69767" x2="59695" y2="69767"/>
                        <a14:backgroundMark x1="40582" y1="64784" x2="40582" y2="64784"/>
                        <a14:backgroundMark x1="54155" y1="92691" x2="54155" y2="92691"/>
                        <a14:backgroundMark x1="51524" y1="96346" x2="51524" y2="96346"/>
                        <a14:backgroundMark x1="67036" y1="96346" x2="67036" y2="96346"/>
                        <a14:backgroundMark x1="64543" y1="96678" x2="64543" y2="96678"/>
                        <a14:backgroundMark x1="64266" y1="94352" x2="64266" y2="94352"/>
                        <a14:backgroundMark x1="80055" y1="94352" x2="80055" y2="94352"/>
                      </a14:backgroundRemoval>
                    </a14:imgEffect>
                  </a14:imgLayer>
                </a14:imgProps>
              </a:ext>
              <a:ext uri="{28A0092B-C50C-407E-A947-70E740481C1C}">
                <a14:useLocalDpi xmlns:a14="http://schemas.microsoft.com/office/drawing/2010/main" val="0"/>
              </a:ext>
            </a:extLst>
          </a:blip>
          <a:srcRect l="7817" r="17199"/>
          <a:stretch/>
        </p:blipFill>
        <p:spPr bwMode="auto">
          <a:xfrm>
            <a:off x="5334000" y="4953000"/>
            <a:ext cx="2514600" cy="139807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microph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7283" l="0" r="100000">
                        <a14:foregroundMark x1="31502" y1="19565" x2="31502" y2="19565"/>
                        <a14:foregroundMark x1="21978" y1="16848" x2="21978" y2="16848"/>
                        <a14:foregroundMark x1="15751" y1="22826" x2="15751" y2="22826"/>
                        <a14:foregroundMark x1="82418" y1="30435" x2="82418" y2="30435"/>
                        <a14:foregroundMark x1="80586" y1="16848" x2="80586" y2="16848"/>
                        <a14:foregroundMark x1="86813" y1="15217" x2="86813" y2="15217"/>
                        <a14:foregroundMark x1="87546" y1="25000" x2="87546" y2="25000"/>
                        <a14:foregroundMark x1="85714" y1="30435" x2="85714" y2="30435"/>
                        <a14:foregroundMark x1="12088" y1="25543" x2="12088" y2="25543"/>
                        <a14:foregroundMark x1="10989" y1="25000" x2="10989" y2="25000"/>
                        <a14:foregroundMark x1="6593" y1="35326" x2="6593" y2="35326"/>
                        <a14:foregroundMark x1="7326" y1="30978" x2="7326" y2="30978"/>
                        <a14:foregroundMark x1="8791" y1="28261" x2="8791" y2="28261"/>
                        <a14:foregroundMark x1="11355" y1="23913" x2="11355" y2="23913"/>
                        <a14:foregroundMark x1="13553" y1="21739" x2="13553" y2="21739"/>
                        <a14:foregroundMark x1="13919" y1="21196" x2="13919" y2="21196"/>
                        <a14:foregroundMark x1="15751" y1="20109" x2="15751" y2="20109"/>
                        <a14:foregroundMark x1="4762" y1="38043" x2="4762" y2="38043"/>
                        <a14:foregroundMark x1="4029" y1="41304" x2="4029" y2="41304"/>
                        <a14:foregroundMark x1="47985" y1="62500" x2="47985" y2="62500"/>
                        <a14:foregroundMark x1="47619" y1="65217" x2="47619" y2="65217"/>
                        <a14:foregroundMark x1="39927" y1="78261" x2="39927" y2="78261"/>
                        <a14:foregroundMark x1="24176" y1="84783" x2="24176" y2="84783"/>
                        <a14:foregroundMark x1="32234" y1="83152" x2="32234" y2="83152"/>
                        <a14:foregroundMark x1="3663" y1="50000" x2="3663" y2="50000"/>
                        <a14:foregroundMark x1="3297" y1="45109" x2="3297" y2="45109"/>
                        <a14:foregroundMark x1="4396" y1="57609" x2="4396" y2="57609"/>
                        <a14:foregroundMark x1="27473" y1="84783" x2="27473" y2="84783"/>
                        <a14:foregroundMark x1="17216" y1="80978" x2="17216" y2="80978"/>
                        <a14:foregroundMark x1="15018" y1="78804" x2="15018" y2="78804"/>
                        <a14:foregroundMark x1="20147" y1="83696" x2="20147" y2="83696"/>
                        <a14:foregroundMark x1="10989" y1="73913" x2="10989" y2="73913"/>
                        <a14:foregroundMark x1="12454" y1="76630" x2="12454" y2="76630"/>
                        <a14:foregroundMark x1="9524" y1="70652" x2="9524" y2="70652"/>
                        <a14:foregroundMark x1="6960" y1="67935" x2="6960" y2="67935"/>
                        <a14:foregroundMark x1="8425" y1="71196" x2="8425" y2="71196"/>
                        <a14:foregroundMark x1="9524" y1="73370" x2="9524" y2="73370"/>
                        <a14:foregroundMark x1="5495" y1="63587" x2="5495" y2="63587"/>
                        <a14:foregroundMark x1="3663" y1="57609" x2="3663" y2="57609"/>
                        <a14:foregroundMark x1="3663" y1="54348" x2="3663" y2="54348"/>
                        <a14:foregroundMark x1="4396" y1="61413" x2="4396" y2="61413"/>
                        <a14:backgroundMark x1="58974" y1="63043" x2="58974" y2="63043"/>
                        <a14:backgroundMark x1="83516" y1="37500" x2="83516" y2="37500"/>
                        <a14:backgroundMark x1="87546" y1="31522" x2="87546" y2="31522"/>
                        <a14:backgroundMark x1="90842" y1="27717" x2="90842" y2="27717"/>
                        <a14:backgroundMark x1="93773" y1="26630" x2="93773" y2="26630"/>
                        <a14:backgroundMark x1="80952" y1="36413" x2="80952" y2="36413"/>
                        <a14:backgroundMark x1="85714" y1="33696" x2="85714" y2="33696"/>
                        <a14:backgroundMark x1="84615" y1="33696" x2="84615" y2="33696"/>
                        <a14:backgroundMark x1="86813" y1="31522" x2="86813" y2="31522"/>
                        <a14:backgroundMark x1="36264" y1="88587" x2="36264" y2="88587"/>
                        <a14:backgroundMark x1="26374" y1="89674" x2="26374" y2="89674"/>
                        <a14:backgroundMark x1="2198" y1="58152" x2="2198" y2="58152"/>
                        <a14:backgroundMark x1="5495" y1="77717" x2="5495" y2="78261"/>
                      </a14:backgroundRemoval>
                    </a14:imgEffect>
                  </a14:imgLayer>
                </a14:imgProps>
              </a:ext>
              <a:ext uri="{28A0092B-C50C-407E-A947-70E740481C1C}">
                <a14:useLocalDpi xmlns:a14="http://schemas.microsoft.com/office/drawing/2010/main" val="0"/>
              </a:ext>
            </a:extLst>
          </a:blip>
          <a:srcRect/>
          <a:stretch>
            <a:fillRect/>
          </a:stretch>
        </p:blipFill>
        <p:spPr bwMode="auto">
          <a:xfrm>
            <a:off x="6172200" y="1219200"/>
            <a:ext cx="26003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5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500"/>
                                        <p:tgtEl>
                                          <p:spTgt spid="3080"/>
                                        </p:tgtEl>
                                      </p:cBhvr>
                                    </p:animEffect>
                                  </p:childTnLst>
                                </p:cTn>
                              </p:par>
                              <p:par>
                                <p:cTn id="8" presetID="10" presetClass="entr" presetSubtype="0" fill="hold" nodeType="withEffect">
                                  <p:stCondLst>
                                    <p:cond delay="2100"/>
                                  </p:stCondLst>
                                  <p:childTnLst>
                                    <p:set>
                                      <p:cBhvr>
                                        <p:cTn id="9" dur="1" fill="hold">
                                          <p:stCondLst>
                                            <p:cond delay="0"/>
                                          </p:stCondLst>
                                        </p:cTn>
                                        <p:tgtEl>
                                          <p:spTgt spid="3082"/>
                                        </p:tgtEl>
                                        <p:attrNameLst>
                                          <p:attrName>style.visibility</p:attrName>
                                        </p:attrNameLst>
                                      </p:cBhvr>
                                      <p:to>
                                        <p:strVal val="visible"/>
                                      </p:to>
                                    </p:set>
                                    <p:animEffect transition="in" filter="fade">
                                      <p:cBhvr>
                                        <p:cTn id="10" dur="500"/>
                                        <p:tgtEl>
                                          <p:spTgt spid="3082"/>
                                        </p:tgtEl>
                                      </p:cBhvr>
                                    </p:animEffect>
                                  </p:childTnLst>
                                </p:cTn>
                              </p:par>
                              <p:par>
                                <p:cTn id="11" presetID="10" presetClass="entr" presetSubtype="0" fill="hold" nodeType="withEffect">
                                  <p:stCondLst>
                                    <p:cond delay="750"/>
                                  </p:stCondLst>
                                  <p:childTnLst>
                                    <p:set>
                                      <p:cBhvr>
                                        <p:cTn id="12" dur="1" fill="hold">
                                          <p:stCondLst>
                                            <p:cond delay="0"/>
                                          </p:stCondLst>
                                        </p:cTn>
                                        <p:tgtEl>
                                          <p:spTgt spid="3086"/>
                                        </p:tgtEl>
                                        <p:attrNameLst>
                                          <p:attrName>style.visibility</p:attrName>
                                        </p:attrNameLst>
                                      </p:cBhvr>
                                      <p:to>
                                        <p:strVal val="visible"/>
                                      </p:to>
                                    </p:set>
                                    <p:animEffect transition="in" filter="fade">
                                      <p:cBhvr>
                                        <p:cTn id="13" dur="500"/>
                                        <p:tgtEl>
                                          <p:spTgt spid="3086"/>
                                        </p:tgtEl>
                                      </p:cBhvr>
                                    </p:animEffect>
                                  </p:childTnLst>
                                </p:cTn>
                              </p:par>
                            </p:childTnLst>
                          </p:cTn>
                        </p:par>
                        <p:par>
                          <p:cTn id="14" fill="hold">
                            <p:stCondLst>
                              <p:cond delay="2600"/>
                            </p:stCondLst>
                            <p:childTnLst>
                              <p:par>
                                <p:cTn id="15" presetID="10" presetClass="entr" presetSubtype="0"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a:solidFill>
                  <a:schemeClr val="bg1"/>
                </a:solidFill>
              </a:rPr>
              <a:t>What is a </a:t>
            </a:r>
            <a:r>
              <a:rPr lang="en-US" dirty="0" err="1">
                <a:solidFill>
                  <a:schemeClr val="bg1"/>
                </a:solidFill>
              </a:rPr>
              <a:t>datastore</a:t>
            </a:r>
            <a:r>
              <a:rPr lang="en-US" dirty="0">
                <a:solidFill>
                  <a:schemeClr val="bg1"/>
                </a:solidFill>
              </a:rPr>
              <a:t>?</a:t>
            </a: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4500"/>
                            </p:stCondLst>
                            <p:childTnLst>
                              <p:par>
                                <p:cTn id="17" presetID="10" presetClass="entr" presetSubtype="0" fill="hold" nodeType="afterEffect">
                                  <p:stCondLst>
                                    <p:cond delay="250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12</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87396449"/>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a:solidFill>
                  <a:schemeClr val="bg1"/>
                </a:solidFill>
              </a:rPr>
              <a:t>What is a database?</a:t>
            </a: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p:cNvSpPr/>
          <p:nvPr/>
        </p:nvSpPr>
        <p:spPr>
          <a:xfrm>
            <a:off x="1409700" y="3763697"/>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6343650" y="3514823"/>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5579117" y="502140"/>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686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0" y="381000"/>
            <a:ext cx="8229600" cy="1828800"/>
          </a:xfrm>
        </p:spPr>
        <p:txBody>
          <a:bodyPr/>
          <a:lstStyle/>
          <a:p>
            <a:r>
              <a:rPr lang="en-US" dirty="0">
                <a:solidFill>
                  <a:schemeClr val="bg1"/>
                </a:solidFill>
              </a:rPr>
              <a:t>What is a data system?</a:t>
            </a:r>
          </a:p>
        </p:txBody>
      </p:sp>
      <p:pic>
        <p:nvPicPr>
          <p:cNvPr id="3" name="Picture 2" descr="What is a &lt;strong&gt;database&lt;/strong&gt;? - Computer Business Review"/>
          <p:cNvPicPr>
            <a:picLocks noChangeAspect="1"/>
          </p:cNvPicPr>
          <p:nvPr/>
        </p:nvPicPr>
        <p:blipFill>
          <a:blip r:embed="rId3">
            <a:extLst>
              <a:ext uri="{BEBA8EAE-BF5A-486C-A8C5-ECC9F3942E4B}">
                <a14:imgProps xmlns:a14="http://schemas.microsoft.com/office/drawing/2010/main">
                  <a14:imgLayer r:embed="rId4">
                    <a14:imgEffect>
                      <a14:backgroundRemoval t="528" b="89974" l="9500" r="90000">
                        <a14:foregroundMark x1="20250" y1="53562" x2="20250" y2="53562"/>
                      </a14:backgroundRemoval>
                    </a14:imgEffect>
                  </a14:imgLayer>
                </a14:imgProps>
              </a:ext>
              <a:ext uri="{28A0092B-C50C-407E-A947-70E740481C1C}">
                <a14:useLocalDpi xmlns:a14="http://schemas.microsoft.com/office/drawing/2010/main" val="0"/>
              </a:ext>
            </a:extLst>
          </a:blip>
          <a:stretch>
            <a:fillRect/>
          </a:stretch>
        </p:blipFill>
        <p:spPr>
          <a:xfrm>
            <a:off x="582730" y="1833564"/>
            <a:ext cx="2065844" cy="1957387"/>
          </a:xfrm>
          <a:prstGeom prst="rect">
            <a:avLst/>
          </a:prstGeom>
        </p:spPr>
      </p:pic>
      <p:grpSp>
        <p:nvGrpSpPr>
          <p:cNvPr id="1045" name="Group 1044"/>
          <p:cNvGrpSpPr/>
          <p:nvPr/>
        </p:nvGrpSpPr>
        <p:grpSpPr>
          <a:xfrm>
            <a:off x="58927" y="3810001"/>
            <a:ext cx="1649080" cy="2771437"/>
            <a:chOff x="58927" y="3810001"/>
            <a:chExt cx="1649080" cy="2771437"/>
          </a:xfrm>
        </p:grpSpPr>
        <p:pic>
          <p:nvPicPr>
            <p:cNvPr id="4" name="Picture 3" descr="&lt;strong&gt;Trimble&lt;/strong&gt; Juno 3B and 3D handhelds | Flickr - Photo Sharing!"/>
            <p:cNvPicPr>
              <a:picLocks noChangeAspect="1"/>
            </p:cNvPicPr>
            <p:nvPr/>
          </p:nvPicPr>
          <p:blipFill>
            <a:blip r:embed="rId5" cstate="print">
              <a:extLst>
                <a:ext uri="{BEBA8EAE-BF5A-486C-A8C5-ECC9F3942E4B}">
                  <a14:imgProps xmlns:a14="http://schemas.microsoft.com/office/drawing/2010/main">
                    <a14:imgLayer r:embed="rId6">
                      <a14:imgEffect>
                        <a14:backgroundRemoval t="2600" b="96600" l="6402" r="92378"/>
                      </a14:imgEffect>
                    </a14:imgLayer>
                  </a14:imgProps>
                </a:ext>
                <a:ext uri="{28A0092B-C50C-407E-A947-70E740481C1C}">
                  <a14:useLocalDpi xmlns:a14="http://schemas.microsoft.com/office/drawing/2010/main" val="0"/>
                </a:ext>
              </a:extLst>
            </a:blip>
            <a:stretch>
              <a:fillRect/>
            </a:stretch>
          </p:blipFill>
          <p:spPr>
            <a:xfrm>
              <a:off x="1178409" y="5748566"/>
              <a:ext cx="529598" cy="807314"/>
            </a:xfrm>
            <a:prstGeom prst="rect">
              <a:avLst/>
            </a:prstGeom>
            <a:effectLst>
              <a:glow rad="101600">
                <a:schemeClr val="bg1">
                  <a:alpha val="60000"/>
                </a:schemeClr>
              </a:glow>
            </a:effectLst>
          </p:spPr>
        </p:pic>
        <p:pic>
          <p:nvPicPr>
            <p:cNvPr id="6" name="Picture 5" descr="Wacom Splash &lt;strong&gt;Entry&lt;/strong&gt;-level &lt;strong&gt;Tablet&lt;/strong&gt; - PctechPortal"/>
            <p:cNvPicPr>
              <a:picLocks noChangeAspect="1"/>
            </p:cNvPicPr>
            <p:nvPr/>
          </p:nvPicPr>
          <p:blipFill>
            <a:blip r:embed="rId7" cstate="print">
              <a:extLst>
                <a:ext uri="{BEBA8EAE-BF5A-486C-A8C5-ECC9F3942E4B}">
                  <a14:imgProps xmlns:a14="http://schemas.microsoft.com/office/drawing/2010/main">
                    <a14:imgLayer r:embed="rId8">
                      <a14:imgEffect>
                        <a14:backgroundRemoval t="2786" b="100000" l="0" r="99111"/>
                      </a14:imgEffect>
                    </a14:imgLayer>
                  </a14:imgProps>
                </a:ext>
                <a:ext uri="{28A0092B-C50C-407E-A947-70E740481C1C}">
                  <a14:useLocalDpi xmlns:a14="http://schemas.microsoft.com/office/drawing/2010/main" val="0"/>
                </a:ext>
              </a:extLst>
            </a:blip>
            <a:stretch>
              <a:fillRect/>
            </a:stretch>
          </p:blipFill>
          <p:spPr>
            <a:xfrm rot="18853469">
              <a:off x="-44614" y="4624772"/>
              <a:ext cx="1024034" cy="816952"/>
            </a:xfrm>
            <a:prstGeom prst="rect">
              <a:avLst/>
            </a:prstGeom>
            <a:effectLst>
              <a:glow rad="177800">
                <a:schemeClr val="bg1">
                  <a:alpha val="60000"/>
                </a:schemeClr>
              </a:glow>
            </a:effectLst>
          </p:spPr>
        </p:pic>
        <p:pic>
          <p:nvPicPr>
            <p:cNvPr id="7" name="Picture 6" descr="Fichier:&lt;strong&gt;Clipboard&lt;/strong&gt;.svg — Wiktionnair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024" y="5723166"/>
              <a:ext cx="858272" cy="858272"/>
            </a:xfrm>
            <a:prstGeom prst="rect">
              <a:avLst/>
            </a:prstGeom>
          </p:spPr>
        </p:pic>
        <p:cxnSp>
          <p:nvCxnSpPr>
            <p:cNvPr id="12" name="Straight Connector 11"/>
            <p:cNvCxnSpPr/>
            <p:nvPr/>
          </p:nvCxnSpPr>
          <p:spPr>
            <a:xfrm flipV="1">
              <a:off x="1031296" y="3810001"/>
              <a:ext cx="422347" cy="152399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8" name="Group 1047"/>
          <p:cNvGrpSpPr/>
          <p:nvPr/>
        </p:nvGrpSpPr>
        <p:grpSpPr>
          <a:xfrm>
            <a:off x="2578935" y="1840791"/>
            <a:ext cx="6405516" cy="1760349"/>
            <a:chOff x="2578935" y="1840791"/>
            <a:chExt cx="6405516" cy="1760349"/>
          </a:xfrm>
        </p:grpSpPr>
        <p:pic>
          <p:nvPicPr>
            <p:cNvPr id="17" name="Picture 16" descr="&lt;strong&gt;Server&lt;/strong&gt; Vs Me | Nothing To Post"/>
            <p:cNvPicPr>
              <a:picLocks noChangeAspect="1"/>
            </p:cNvPicPr>
            <p:nvPr/>
          </p:nvPicPr>
          <p:blipFill>
            <a:blip r:embed="rId10" cstate="print">
              <a:extLst>
                <a:ext uri="{BEBA8EAE-BF5A-486C-A8C5-ECC9F3942E4B}">
                  <a14:imgProps xmlns:a14="http://schemas.microsoft.com/office/drawing/2010/main">
                    <a14:imgLayer r:embed="rId11">
                      <a14:imgEffect>
                        <a14:backgroundRemoval t="5277" b="91955" l="9970" r="93021"/>
                      </a14:imgEffect>
                    </a14:imgLayer>
                  </a14:imgProps>
                </a:ext>
                <a:ext uri="{28A0092B-C50C-407E-A947-70E740481C1C}">
                  <a14:useLocalDpi xmlns:a14="http://schemas.microsoft.com/office/drawing/2010/main" val="0"/>
                </a:ext>
              </a:extLst>
            </a:blip>
            <a:stretch>
              <a:fillRect/>
            </a:stretch>
          </p:blipFill>
          <p:spPr>
            <a:xfrm>
              <a:off x="3898725" y="1840791"/>
              <a:ext cx="1527362" cy="1760349"/>
            </a:xfrm>
            <a:prstGeom prst="rect">
              <a:avLst/>
            </a:prstGeom>
          </p:spPr>
        </p:pic>
        <p:pic>
          <p:nvPicPr>
            <p:cNvPr id="18" name="Picture 17" descr="File:Chromium (&lt;strong&gt;web&lt;/strong&gt; &lt;strong&gt;browser&lt;/strong&gt;).png - Wikimedia Common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9029" y="2013956"/>
              <a:ext cx="2415422" cy="1450881"/>
            </a:xfrm>
            <a:prstGeom prst="rect">
              <a:avLst/>
            </a:prstGeom>
          </p:spPr>
        </p:pic>
        <p:cxnSp>
          <p:nvCxnSpPr>
            <p:cNvPr id="21" name="Straight Connector 20"/>
            <p:cNvCxnSpPr/>
            <p:nvPr/>
          </p:nvCxnSpPr>
          <p:spPr>
            <a:xfrm>
              <a:off x="2578935" y="2709827"/>
              <a:ext cx="1287914" cy="222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3"/>
            </p:cNvCxnSpPr>
            <p:nvPr/>
          </p:nvCxnSpPr>
          <p:spPr>
            <a:xfrm>
              <a:off x="5426087" y="2720966"/>
              <a:ext cx="1006842" cy="2927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7" name="Group 1046"/>
          <p:cNvGrpSpPr/>
          <p:nvPr/>
        </p:nvGrpSpPr>
        <p:grpSpPr>
          <a:xfrm>
            <a:off x="2419906" y="3272547"/>
            <a:ext cx="5570140" cy="3065334"/>
            <a:chOff x="2419906" y="3272547"/>
            <a:chExt cx="5570140" cy="3065334"/>
          </a:xfrm>
        </p:grpSpPr>
        <p:pic>
          <p:nvPicPr>
            <p:cNvPr id="26" name="Picture 25" descr="Datei:&lt;strong&gt;R logo&lt;/strong&gt;.svg – Wikiversity"/>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5307" y="5032251"/>
              <a:ext cx="1684739" cy="1305630"/>
            </a:xfrm>
            <a:prstGeom prst="rect">
              <a:avLst/>
            </a:prstGeom>
          </p:spPr>
        </p:pic>
        <p:cxnSp>
          <p:nvCxnSpPr>
            <p:cNvPr id="28" name="Straight Connector 27"/>
            <p:cNvCxnSpPr/>
            <p:nvPr/>
          </p:nvCxnSpPr>
          <p:spPr>
            <a:xfrm flipH="1" flipV="1">
              <a:off x="2419906" y="3272547"/>
              <a:ext cx="4312584" cy="168045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6" name="Group 1045"/>
          <p:cNvGrpSpPr/>
          <p:nvPr/>
        </p:nvGrpSpPr>
        <p:grpSpPr>
          <a:xfrm>
            <a:off x="2180278" y="3730252"/>
            <a:ext cx="3274498" cy="2851186"/>
            <a:chOff x="2180278" y="3730252"/>
            <a:chExt cx="3274498" cy="2851186"/>
          </a:xfrm>
        </p:grpSpPr>
        <p:pic>
          <p:nvPicPr>
            <p:cNvPr id="19" name="Picture 18" descr="2010 - How to use non-&lt;strong&gt;browser&lt;/strong&gt; &lt;strong&gt;forms&lt;/strong&gt; created by Infopath ..."/>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10141" y="4722157"/>
              <a:ext cx="2644635" cy="1859281"/>
            </a:xfrm>
            <a:prstGeom prst="rect">
              <a:avLst/>
            </a:prstGeom>
          </p:spPr>
        </p:pic>
        <p:cxnSp>
          <p:nvCxnSpPr>
            <p:cNvPr id="29" name="Straight Connector 28"/>
            <p:cNvCxnSpPr/>
            <p:nvPr/>
          </p:nvCxnSpPr>
          <p:spPr>
            <a:xfrm flipH="1" flipV="1">
              <a:off x="2180278" y="3730252"/>
              <a:ext cx="1172522" cy="90364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86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45"/>
                                        </p:tgtEl>
                                        <p:attrNameLst>
                                          <p:attrName>style.visibility</p:attrName>
                                        </p:attrNameLst>
                                      </p:cBhvr>
                                      <p:to>
                                        <p:strVal val="visible"/>
                                      </p:to>
                                    </p:set>
                                    <p:animEffect transition="in" filter="wipe(up)">
                                      <p:cBhvr>
                                        <p:cTn id="12" dur="500"/>
                                        <p:tgtEl>
                                          <p:spTgt spid="10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46"/>
                                        </p:tgtEl>
                                        <p:attrNameLst>
                                          <p:attrName>style.visibility</p:attrName>
                                        </p:attrNameLst>
                                      </p:cBhvr>
                                      <p:to>
                                        <p:strVal val="visible"/>
                                      </p:to>
                                    </p:set>
                                    <p:animEffect transition="in" filter="wipe(left)">
                                      <p:cBhvr>
                                        <p:cTn id="17" dur="500"/>
                                        <p:tgtEl>
                                          <p:spTgt spid="10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wipe(left)">
                                      <p:cBhvr>
                                        <p:cTn id="22" dur="500"/>
                                        <p:tgtEl>
                                          <p:spTgt spid="10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48"/>
                                        </p:tgtEl>
                                        <p:attrNameLst>
                                          <p:attrName>style.visibility</p:attrName>
                                        </p:attrNameLst>
                                      </p:cBhvr>
                                      <p:to>
                                        <p:strVal val="visible"/>
                                      </p:to>
                                    </p:set>
                                    <p:animEffect transition="in" filter="wipe(left)">
                                      <p:cBhvr>
                                        <p:cTn id="27"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Presentations\2015 OFWIM\Final Files\CreelPost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979"/>
          <a:stretch/>
        </p:blipFill>
        <p:spPr bwMode="auto">
          <a:xfrm>
            <a:off x="8397" y="2540000"/>
            <a:ext cx="9135603" cy="431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3800" y="381000"/>
            <a:ext cx="8229600" cy="1828800"/>
          </a:xfrm>
        </p:spPr>
        <p:txBody>
          <a:bodyPr/>
          <a:lstStyle/>
          <a:p>
            <a:r>
              <a:rPr lang="en-US" dirty="0">
                <a:solidFill>
                  <a:schemeClr val="bg1"/>
                </a:solidFill>
              </a:rPr>
              <a:t>What is a data system?</a:t>
            </a:r>
          </a:p>
        </p:txBody>
      </p:sp>
    </p:spTree>
    <p:extLst>
      <p:ext uri="{BB962C8B-B14F-4D97-AF65-F5344CB8AC3E}">
        <p14:creationId xmlns:p14="http://schemas.microsoft.com/office/powerpoint/2010/main" val="3415283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20444"/>
            <a:ext cx="6203231" cy="348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Presentations\2015 OFWIM\istock-18586699-monkey-computer_wide-b549011bc9eacc7431d89ca042874c1e9950c1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3352800"/>
            <a:ext cx="5841999" cy="328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04989542"/>
              </p:ext>
            </p:extLst>
          </p:nvPr>
        </p:nvGraphicFramePr>
        <p:xfrm>
          <a:off x="-685800" y="-228600"/>
          <a:ext cx="9677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082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4" cstate="print"/>
          <a:stretch>
            <a:fillRect/>
          </a:stretch>
        </p:blipFill>
        <p:spPr>
          <a:xfrm>
            <a:off x="4876800" y="-1"/>
            <a:ext cx="4267200" cy="6946607"/>
          </a:xfrm>
        </p:spPr>
      </p:pic>
      <p:sp>
        <p:nvSpPr>
          <p:cNvPr id="8" name="TextBox 7"/>
          <p:cNvSpPr txBox="1"/>
          <p:nvPr/>
        </p:nvSpPr>
        <p:spPr>
          <a:xfrm>
            <a:off x="0" y="1752600"/>
            <a:ext cx="4403385" cy="2862322"/>
          </a:xfrm>
          <a:prstGeom prst="rect">
            <a:avLst/>
          </a:prstGeom>
          <a:noFill/>
        </p:spPr>
        <p:txBody>
          <a:bodyPr wrap="none" rtlCol="0">
            <a:spAutoFit/>
          </a:bodyPr>
          <a:lstStyle/>
          <a:p>
            <a:r>
              <a:rPr lang="en-US" sz="6000" b="1" dirty="0">
                <a:solidFill>
                  <a:srgbClr val="FFFF00"/>
                </a:solidFill>
                <a:effectLst>
                  <a:glow rad="635000">
                    <a:schemeClr val="tx1"/>
                  </a:glow>
                </a:effectLst>
              </a:rPr>
              <a:t>Welcome</a:t>
            </a:r>
          </a:p>
          <a:p>
            <a:r>
              <a:rPr lang="en-US" sz="6000" b="1" dirty="0">
                <a:solidFill>
                  <a:srgbClr val="FFFF00"/>
                </a:solidFill>
                <a:effectLst>
                  <a:glow rad="635000">
                    <a:schemeClr val="tx1"/>
                  </a:glow>
                </a:effectLst>
              </a:rPr>
              <a:t>To The World</a:t>
            </a:r>
          </a:p>
          <a:p>
            <a:r>
              <a:rPr lang="en-US" sz="6000" b="1" dirty="0">
                <a:solidFill>
                  <a:srgbClr val="FFFF00"/>
                </a:solidFill>
                <a:effectLst>
                  <a:glow rad="635000">
                    <a:schemeClr val="tx1"/>
                  </a:glow>
                </a:effectLst>
              </a:rPr>
              <a:t>Of The Geek</a:t>
            </a:r>
          </a:p>
        </p:txBody>
      </p:sp>
      <p:sp>
        <p:nvSpPr>
          <p:cNvPr id="5" name="TextBox 4"/>
          <p:cNvSpPr txBox="1"/>
          <p:nvPr/>
        </p:nvSpPr>
        <p:spPr>
          <a:xfrm>
            <a:off x="0" y="2478554"/>
            <a:ext cx="4462119" cy="1938992"/>
          </a:xfrm>
          <a:prstGeom prst="rect">
            <a:avLst/>
          </a:prstGeom>
          <a:noFill/>
        </p:spPr>
        <p:txBody>
          <a:bodyPr wrap="none" rtlCol="0">
            <a:spAutoFit/>
          </a:bodyPr>
          <a:lstStyle/>
          <a:p>
            <a:r>
              <a:rPr lang="en-US" sz="6000" b="1" dirty="0">
                <a:solidFill>
                  <a:srgbClr val="FFFF00"/>
                </a:solidFill>
                <a:effectLst>
                  <a:glow rad="635000">
                    <a:schemeClr val="tx1"/>
                  </a:glow>
                </a:effectLst>
              </a:rPr>
              <a:t>Data</a:t>
            </a:r>
          </a:p>
          <a:p>
            <a:r>
              <a:rPr lang="en-US" sz="6000" b="1" dirty="0">
                <a:solidFill>
                  <a:srgbClr val="FFFF00"/>
                </a:solidFill>
                <a:effectLst>
                  <a:glow rad="635000">
                    <a:schemeClr val="tx1"/>
                  </a:glow>
                </a:effectLst>
              </a:rPr>
              <a:t>Management</a:t>
            </a:r>
          </a:p>
        </p:txBody>
      </p:sp>
    </p:spTree>
    <p:extLst>
      <p:ext uri="{BB962C8B-B14F-4D97-AF65-F5344CB8AC3E}">
        <p14:creationId xmlns:p14="http://schemas.microsoft.com/office/powerpoint/2010/main" val="32897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solidFill>
                  <a:schemeClr val="bg1"/>
                </a:solidFill>
              </a:rPr>
              <a:t>Why is data management </a:t>
            </a:r>
            <a:br>
              <a:rPr lang="en-US" dirty="0">
                <a:solidFill>
                  <a:schemeClr val="bg1"/>
                </a:solidFill>
              </a:rPr>
            </a:br>
            <a:r>
              <a:rPr lang="en-US" dirty="0">
                <a:solidFill>
                  <a:schemeClr val="bg1"/>
                </a:solidFill>
              </a:rPr>
              <a:t>important to me?</a:t>
            </a: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solidFill>
                  <a:schemeClr val="bg1"/>
                </a:solidFill>
              </a:rPr>
              <a:t>Save Time!</a:t>
            </a:r>
          </a:p>
          <a:p>
            <a:pPr marL="571500" indent="-571500" algn="l">
              <a:buFont typeface="Arial" panose="020B0604020202020204" pitchFamily="34" charset="0"/>
              <a:buChar char="•"/>
            </a:pPr>
            <a:r>
              <a:rPr lang="en-US" dirty="0"/>
              <a:t>Save Money!</a:t>
            </a:r>
          </a:p>
          <a:p>
            <a:pPr marL="571500" indent="-571500" algn="l">
              <a:buFont typeface="Arial" panose="020B0604020202020204" pitchFamily="34" charset="0"/>
              <a:buChar char="•"/>
            </a:pPr>
            <a:r>
              <a:rPr lang="en-US" dirty="0"/>
              <a:t>No data…….no money</a:t>
            </a:r>
          </a:p>
          <a:p>
            <a:pPr marL="571500" indent="-571500" algn="l">
              <a:buFont typeface="Arial" panose="020B0604020202020204" pitchFamily="34" charset="0"/>
              <a:buChar char="•"/>
            </a:pPr>
            <a:r>
              <a:rPr lang="en-US" dirty="0"/>
              <a:t>No data……no thesis</a:t>
            </a:r>
          </a:p>
          <a:p>
            <a:pPr marL="571500" indent="-571500" algn="l">
              <a:buFont typeface="Arial" panose="020B0604020202020204" pitchFamily="34" charset="0"/>
              <a:buChar char="•"/>
            </a:pPr>
            <a:r>
              <a:rPr lang="en-US" dirty="0"/>
              <a:t>No data……no publications</a:t>
            </a:r>
          </a:p>
          <a:p>
            <a:pPr marL="571500" indent="-571500" algn="l">
              <a:buFont typeface="Arial" panose="020B0604020202020204" pitchFamily="34" charset="0"/>
              <a:buChar char="•"/>
            </a:pPr>
            <a:r>
              <a:rPr lang="en-US" dirty="0"/>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343012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solidFill>
                  <a:schemeClr val="bg1"/>
                </a:solidFill>
              </a:rPr>
              <a:t>Why is data management </a:t>
            </a:r>
            <a:br>
              <a:rPr lang="en-US" dirty="0">
                <a:solidFill>
                  <a:schemeClr val="bg1"/>
                </a:solidFill>
              </a:rPr>
            </a:br>
            <a:r>
              <a:rPr lang="en-US" dirty="0">
                <a:solidFill>
                  <a:schemeClr val="bg1"/>
                </a:solidFill>
              </a:rPr>
              <a:t>important to me?</a:t>
            </a: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solidFill>
                  <a:schemeClr val="bg1"/>
                </a:solidFill>
              </a:rPr>
              <a:t>Save Time!</a:t>
            </a:r>
          </a:p>
          <a:p>
            <a:pPr marL="571500" indent="-571500" algn="l">
              <a:buFont typeface="Arial" panose="020B0604020202020204" pitchFamily="34" charset="0"/>
              <a:buChar char="•"/>
            </a:pPr>
            <a:r>
              <a:rPr lang="en-US" dirty="0">
                <a:solidFill>
                  <a:schemeClr val="bg1"/>
                </a:solidFill>
              </a:rPr>
              <a:t>Save Money!</a:t>
            </a:r>
          </a:p>
          <a:p>
            <a:pPr marL="571500" indent="-571500" algn="l">
              <a:buFont typeface="Arial" panose="020B0604020202020204" pitchFamily="34" charset="0"/>
              <a:buChar char="•"/>
            </a:pPr>
            <a:r>
              <a:rPr lang="en-US" dirty="0"/>
              <a:t>No data…….no money</a:t>
            </a:r>
          </a:p>
          <a:p>
            <a:pPr marL="571500" indent="-571500" algn="l">
              <a:buFont typeface="Arial" panose="020B0604020202020204" pitchFamily="34" charset="0"/>
              <a:buChar char="•"/>
            </a:pPr>
            <a:r>
              <a:rPr lang="en-US" dirty="0"/>
              <a:t>No data……no thesis</a:t>
            </a:r>
          </a:p>
          <a:p>
            <a:pPr marL="571500" indent="-571500" algn="l">
              <a:buFont typeface="Arial" panose="020B0604020202020204" pitchFamily="34" charset="0"/>
              <a:buChar char="•"/>
            </a:pPr>
            <a:r>
              <a:rPr lang="en-US" dirty="0"/>
              <a:t>No data……no publications</a:t>
            </a:r>
          </a:p>
          <a:p>
            <a:pPr marL="571500" indent="-571500" algn="l">
              <a:buFont typeface="Arial" panose="020B0604020202020204" pitchFamily="34" charset="0"/>
              <a:buChar char="•"/>
            </a:pPr>
            <a:r>
              <a:rPr lang="en-US" dirty="0"/>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57594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solidFill>
                  <a:schemeClr val="bg1"/>
                </a:solidFill>
              </a:rPr>
              <a:t>Why is data management </a:t>
            </a:r>
            <a:br>
              <a:rPr lang="en-US" dirty="0">
                <a:solidFill>
                  <a:schemeClr val="bg1"/>
                </a:solidFill>
              </a:rPr>
            </a:br>
            <a:r>
              <a:rPr lang="en-US" dirty="0">
                <a:solidFill>
                  <a:schemeClr val="bg1"/>
                </a:solidFill>
              </a:rPr>
              <a:t>important to me?</a:t>
            </a: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solidFill>
                  <a:schemeClr val="bg1"/>
                </a:solidFill>
              </a:rPr>
              <a:t>Save Time!</a:t>
            </a:r>
          </a:p>
          <a:p>
            <a:pPr marL="571500" indent="-571500" algn="l">
              <a:buFont typeface="Arial" panose="020B0604020202020204" pitchFamily="34" charset="0"/>
              <a:buChar char="•"/>
            </a:pPr>
            <a:r>
              <a:rPr lang="en-US" dirty="0">
                <a:solidFill>
                  <a:schemeClr val="bg1"/>
                </a:solidFill>
              </a:rPr>
              <a:t>Save Money!</a:t>
            </a:r>
          </a:p>
          <a:p>
            <a:pPr marL="571500" indent="-571500" algn="l">
              <a:buFont typeface="Arial" panose="020B0604020202020204" pitchFamily="34" charset="0"/>
              <a:buChar char="•"/>
            </a:pPr>
            <a:r>
              <a:rPr lang="en-US" dirty="0">
                <a:solidFill>
                  <a:schemeClr val="bg1"/>
                </a:solidFill>
              </a:rPr>
              <a:t>No data…….no money</a:t>
            </a:r>
          </a:p>
          <a:p>
            <a:pPr marL="571500" indent="-571500" algn="l">
              <a:buFont typeface="Arial" panose="020B0604020202020204" pitchFamily="34" charset="0"/>
              <a:buChar char="•"/>
            </a:pPr>
            <a:r>
              <a:rPr lang="en-US" dirty="0"/>
              <a:t>No data……no thesis</a:t>
            </a:r>
          </a:p>
          <a:p>
            <a:pPr marL="571500" indent="-571500" algn="l">
              <a:buFont typeface="Arial" panose="020B0604020202020204" pitchFamily="34" charset="0"/>
              <a:buChar char="•"/>
            </a:pPr>
            <a:r>
              <a:rPr lang="en-US" dirty="0"/>
              <a:t>No data……no publications</a:t>
            </a:r>
          </a:p>
          <a:p>
            <a:pPr marL="571500" indent="-571500" algn="l">
              <a:buFont typeface="Arial" panose="020B0604020202020204" pitchFamily="34" charset="0"/>
              <a:buChar char="•"/>
            </a:pPr>
            <a:r>
              <a:rPr lang="en-US" dirty="0"/>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521549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solidFill>
                  <a:schemeClr val="bg1"/>
                </a:solidFill>
              </a:rPr>
              <a:t>Why is data management </a:t>
            </a:r>
            <a:br>
              <a:rPr lang="en-US" dirty="0">
                <a:solidFill>
                  <a:schemeClr val="bg1"/>
                </a:solidFill>
              </a:rPr>
            </a:br>
            <a:r>
              <a:rPr lang="en-US" dirty="0">
                <a:solidFill>
                  <a:schemeClr val="bg1"/>
                </a:solidFill>
              </a:rPr>
              <a:t>important to me?</a:t>
            </a: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solidFill>
                  <a:schemeClr val="bg1"/>
                </a:solidFill>
              </a:rPr>
              <a:t>Save Time!</a:t>
            </a:r>
          </a:p>
          <a:p>
            <a:pPr marL="571500" indent="-571500" algn="l">
              <a:buFont typeface="Arial" panose="020B0604020202020204" pitchFamily="34" charset="0"/>
              <a:buChar char="•"/>
            </a:pPr>
            <a:r>
              <a:rPr lang="en-US" dirty="0">
                <a:solidFill>
                  <a:schemeClr val="bg1"/>
                </a:solidFill>
              </a:rPr>
              <a:t>Save Money!</a:t>
            </a:r>
          </a:p>
          <a:p>
            <a:pPr marL="571500" indent="-571500" algn="l">
              <a:buFont typeface="Arial" panose="020B0604020202020204" pitchFamily="34" charset="0"/>
              <a:buChar char="•"/>
            </a:pPr>
            <a:r>
              <a:rPr lang="en-US" dirty="0">
                <a:solidFill>
                  <a:schemeClr val="bg1"/>
                </a:solidFill>
              </a:rPr>
              <a:t>No data…….no money</a:t>
            </a:r>
          </a:p>
          <a:p>
            <a:pPr marL="571500" indent="-571500" algn="l">
              <a:buFont typeface="Arial" panose="020B0604020202020204" pitchFamily="34" charset="0"/>
              <a:buChar char="•"/>
            </a:pPr>
            <a:r>
              <a:rPr lang="en-US" dirty="0">
                <a:solidFill>
                  <a:schemeClr val="bg1"/>
                </a:solidFill>
              </a:rPr>
              <a:t>No data……no thesis</a:t>
            </a:r>
          </a:p>
          <a:p>
            <a:pPr marL="571500" indent="-571500" algn="l">
              <a:buFont typeface="Arial" panose="020B0604020202020204" pitchFamily="34" charset="0"/>
              <a:buChar char="•"/>
            </a:pPr>
            <a:r>
              <a:rPr lang="en-US" dirty="0">
                <a:solidFill>
                  <a:schemeClr val="bg1"/>
                </a:solidFill>
              </a:rPr>
              <a:t>No data……no publications</a:t>
            </a:r>
          </a:p>
          <a:p>
            <a:pPr marL="571500" indent="-571500" algn="l">
              <a:buFont typeface="Arial" panose="020B0604020202020204" pitchFamily="34" charset="0"/>
              <a:buChar char="•"/>
            </a:pPr>
            <a:r>
              <a:rPr lang="en-US" dirty="0"/>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5759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11</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168714942"/>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solidFill>
                  <a:schemeClr val="bg1"/>
                </a:solidFill>
              </a:rPr>
              <a:t>Why is data management </a:t>
            </a:r>
            <a:br>
              <a:rPr lang="en-US" dirty="0">
                <a:solidFill>
                  <a:schemeClr val="bg1"/>
                </a:solidFill>
              </a:rPr>
            </a:br>
            <a:r>
              <a:rPr lang="en-US" dirty="0">
                <a:solidFill>
                  <a:schemeClr val="bg1"/>
                </a:solidFill>
              </a:rPr>
              <a:t>important to me?</a:t>
            </a: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solidFill>
                  <a:schemeClr val="bg1"/>
                </a:solidFill>
              </a:rPr>
              <a:t>Save Time!</a:t>
            </a:r>
          </a:p>
          <a:p>
            <a:pPr marL="571500" indent="-571500" algn="l">
              <a:buFont typeface="Arial" panose="020B0604020202020204" pitchFamily="34" charset="0"/>
              <a:buChar char="•"/>
            </a:pPr>
            <a:r>
              <a:rPr lang="en-US" dirty="0">
                <a:solidFill>
                  <a:schemeClr val="bg1"/>
                </a:solidFill>
              </a:rPr>
              <a:t>Save Money!</a:t>
            </a:r>
          </a:p>
          <a:p>
            <a:pPr marL="571500" indent="-571500" algn="l">
              <a:buFont typeface="Arial" panose="020B0604020202020204" pitchFamily="34" charset="0"/>
              <a:buChar char="•"/>
            </a:pPr>
            <a:r>
              <a:rPr lang="en-US" dirty="0">
                <a:solidFill>
                  <a:schemeClr val="bg1"/>
                </a:solidFill>
              </a:rPr>
              <a:t>No data…….no money</a:t>
            </a:r>
          </a:p>
          <a:p>
            <a:pPr marL="571500" indent="-571500" algn="l">
              <a:buFont typeface="Arial" panose="020B0604020202020204" pitchFamily="34" charset="0"/>
              <a:buChar char="•"/>
            </a:pPr>
            <a:r>
              <a:rPr lang="en-US" dirty="0">
                <a:solidFill>
                  <a:schemeClr val="bg1"/>
                </a:solidFill>
              </a:rPr>
              <a:t>No data……no thesis</a:t>
            </a:r>
          </a:p>
          <a:p>
            <a:pPr marL="571500" indent="-571500" algn="l">
              <a:buFont typeface="Arial" panose="020B0604020202020204" pitchFamily="34" charset="0"/>
              <a:buChar char="•"/>
            </a:pPr>
            <a:r>
              <a:rPr lang="en-US" dirty="0">
                <a:solidFill>
                  <a:schemeClr val="bg1"/>
                </a:solidFill>
              </a:rPr>
              <a:t>No data……no publications</a:t>
            </a:r>
          </a:p>
          <a:p>
            <a:pPr marL="571500" indent="-571500" algn="l">
              <a:buFont typeface="Arial" panose="020B0604020202020204" pitchFamily="34" charset="0"/>
              <a:buChar char="•"/>
            </a:pPr>
            <a:r>
              <a:rPr lang="en-US" dirty="0">
                <a:solidFill>
                  <a:schemeClr val="bg1"/>
                </a:solidFill>
              </a:rPr>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57594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1" y="2590800"/>
            <a:ext cx="8717864" cy="537470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07" y="152400"/>
            <a:ext cx="8711262" cy="2209800"/>
          </a:xfrm>
          <a:prstGeom prst="rect">
            <a:avLst/>
          </a:prstGeom>
        </p:spPr>
      </p:pic>
    </p:spTree>
    <p:extLst>
      <p:ext uri="{BB962C8B-B14F-4D97-AF65-F5344CB8AC3E}">
        <p14:creationId xmlns:p14="http://schemas.microsoft.com/office/powerpoint/2010/main" val="324061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9741"/>
            <a:ext cx="9144000" cy="6098518"/>
          </a:xfrm>
          <a:prstGeom prst="rect">
            <a:avLst/>
          </a:prstGeom>
        </p:spPr>
      </p:pic>
    </p:spTree>
    <p:extLst>
      <p:ext uri="{BB962C8B-B14F-4D97-AF65-F5344CB8AC3E}">
        <p14:creationId xmlns:p14="http://schemas.microsoft.com/office/powerpoint/2010/main" val="166770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"Data Resource Management is the development and execution of architectures, policies, practices and procedures that properly manage the full data lifecycle needs of an enterprise.“</a:t>
            </a:r>
          </a:p>
          <a:p>
            <a:pPr marL="0" indent="0">
              <a:buNone/>
            </a:pPr>
            <a:r>
              <a:rPr lang="en-US" dirty="0">
                <a:solidFill>
                  <a:schemeClr val="bg1"/>
                </a:solidFill>
              </a:rPr>
              <a:t>				        – DAMA International</a:t>
            </a:r>
          </a:p>
        </p:txBody>
      </p:sp>
    </p:spTree>
    <p:extLst>
      <p:ext uri="{BB962C8B-B14F-4D97-AF65-F5344CB8AC3E}">
        <p14:creationId xmlns:p14="http://schemas.microsoft.com/office/powerpoint/2010/main" val="335672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“Use of policies and procedures to protect and efficiently use information.“</a:t>
            </a:r>
          </a:p>
          <a:p>
            <a:pPr marL="0" indent="0">
              <a:buNone/>
            </a:pPr>
            <a:r>
              <a:rPr lang="en-US" dirty="0">
                <a:solidFill>
                  <a:schemeClr val="bg1"/>
                </a:solidFill>
              </a:rPr>
              <a:t>						– Keith Hurley</a:t>
            </a:r>
          </a:p>
        </p:txBody>
      </p:sp>
    </p:spTree>
    <p:extLst>
      <p:ext uri="{BB962C8B-B14F-4D97-AF65-F5344CB8AC3E}">
        <p14:creationId xmlns:p14="http://schemas.microsoft.com/office/powerpoint/2010/main" val="3336266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“Use of </a:t>
            </a:r>
            <a:r>
              <a:rPr lang="en-US" sz="4800" b="1" dirty="0">
                <a:solidFill>
                  <a:srgbClr val="FFFF00"/>
                </a:solidFill>
              </a:rPr>
              <a:t>policies and procedures </a:t>
            </a:r>
            <a:r>
              <a:rPr lang="en-US" dirty="0">
                <a:solidFill>
                  <a:schemeClr val="bg1"/>
                </a:solidFill>
              </a:rPr>
              <a:t>to protect and efficiently use information.“</a:t>
            </a:r>
          </a:p>
          <a:p>
            <a:pPr marL="0" indent="0">
              <a:buNone/>
            </a:pPr>
            <a:r>
              <a:rPr lang="en-US" dirty="0">
                <a:solidFill>
                  <a:schemeClr val="bg1"/>
                </a:solidFill>
              </a:rPr>
              <a:t>						– Keith Hurley</a:t>
            </a:r>
          </a:p>
        </p:txBody>
      </p:sp>
    </p:spTree>
    <p:extLst>
      <p:ext uri="{BB962C8B-B14F-4D97-AF65-F5344CB8AC3E}">
        <p14:creationId xmlns:p14="http://schemas.microsoft.com/office/powerpoint/2010/main" val="2358755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o as I say not as I 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00"/>
            <a:ext cx="7620000" cy="751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61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3" cstate="print"/>
          <a:stretch>
            <a:fillRect/>
          </a:stretch>
        </p:blipFill>
        <p:spPr>
          <a:xfrm>
            <a:off x="4876800" y="-1"/>
            <a:ext cx="4267200" cy="6946607"/>
          </a:xfrm>
        </p:spPr>
      </p:pic>
      <p:pic>
        <p:nvPicPr>
          <p:cNvPr id="2052" name="Picture 4" descr="http://static2.wikia.nocookie.net/__cb20130317212122/bigbangtheory/images/1/19/Big-bang-theory-the-sheldon-cooper-hd-best-147828.jpg"/>
          <p:cNvPicPr>
            <a:picLocks noChangeAspect="1" noChangeArrowheads="1"/>
          </p:cNvPicPr>
          <p:nvPr/>
        </p:nvPicPr>
        <p:blipFill rotWithShape="1">
          <a:blip r:embed="rId4">
            <a:extLst>
              <a:ext uri="{28A0092B-C50C-407E-A947-70E740481C1C}">
                <a14:useLocalDpi xmlns:a14="http://schemas.microsoft.com/office/drawing/2010/main" val="0"/>
              </a:ext>
            </a:extLst>
          </a:blip>
          <a:srcRect l="21493" t="7764" r="27580"/>
          <a:stretch/>
        </p:blipFill>
        <p:spPr bwMode="auto">
          <a:xfrm>
            <a:off x="4419600" y="25400"/>
            <a:ext cx="4724400" cy="6845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3"/>
          <p:cNvGraphicFramePr>
            <a:graphicFrameLocks/>
          </p:cNvGraphicFramePr>
          <p:nvPr>
            <p:extLst>
              <p:ext uri="{D42A27DB-BD31-4B8C-83A1-F6EECF244321}">
                <p14:modId xmlns:p14="http://schemas.microsoft.com/office/powerpoint/2010/main" val="1515568601"/>
              </p:ext>
            </p:extLst>
          </p:nvPr>
        </p:nvGraphicFramePr>
        <p:xfrm>
          <a:off x="304800" y="1371600"/>
          <a:ext cx="3886200"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90" y="2286000"/>
            <a:ext cx="9199801" cy="2819402"/>
          </a:xfrm>
          <a:prstGeom prst="rect">
            <a:avLst/>
          </a:prstGeom>
        </p:spPr>
      </p:pic>
      <p:sp>
        <p:nvSpPr>
          <p:cNvPr id="3" name="TextBox 2"/>
          <p:cNvSpPr txBox="1"/>
          <p:nvPr/>
        </p:nvSpPr>
        <p:spPr>
          <a:xfrm>
            <a:off x="533400" y="228599"/>
            <a:ext cx="8077200" cy="1323439"/>
          </a:xfrm>
          <a:prstGeom prst="rect">
            <a:avLst/>
          </a:prstGeom>
          <a:noFill/>
        </p:spPr>
        <p:txBody>
          <a:bodyPr wrap="square" rtlCol="0">
            <a:spAutoFit/>
          </a:bodyPr>
          <a:lstStyle/>
          <a:p>
            <a:pPr algn="ctr"/>
            <a:r>
              <a:rPr lang="en-US" sz="8000" b="1" dirty="0">
                <a:solidFill>
                  <a:schemeClr val="bg1"/>
                </a:solidFill>
              </a:rPr>
              <a:t>Data Lifecycle</a:t>
            </a:r>
          </a:p>
        </p:txBody>
      </p:sp>
    </p:spTree>
    <p:extLst>
      <p:ext uri="{BB962C8B-B14F-4D97-AF65-F5344CB8AC3E}">
        <p14:creationId xmlns:p14="http://schemas.microsoft.com/office/powerpoint/2010/main" val="170402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8172835"/>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077200" cy="1323439"/>
          </a:xfrm>
          <a:prstGeom prst="rect">
            <a:avLst/>
          </a:prstGeom>
          <a:noFill/>
        </p:spPr>
        <p:txBody>
          <a:bodyPr wrap="square" rtlCol="0">
            <a:spAutoFit/>
          </a:bodyPr>
          <a:lstStyle/>
          <a:p>
            <a:r>
              <a:rPr lang="en-US" sz="8000" b="1" dirty="0">
                <a:solidFill>
                  <a:schemeClr val="bg1"/>
                </a:solidFill>
              </a:rPr>
              <a:t>Data Lifecycle</a:t>
            </a:r>
          </a:p>
        </p:txBody>
      </p:sp>
      <p:pic>
        <p:nvPicPr>
          <p:cNvPr id="5123"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4876800"/>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Bent-Up Arrow 8"/>
          <p:cNvSpPr/>
          <p:nvPr/>
        </p:nvSpPr>
        <p:spPr>
          <a:xfrm rot="16200000" flipH="1">
            <a:off x="5229226" y="4381499"/>
            <a:ext cx="2286000" cy="381000"/>
          </a:xfrm>
          <a:prstGeom prst="bentUp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54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10</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747190623"/>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TextBox 3"/>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Field/Lab</a:t>
            </a:r>
          </a:p>
        </p:txBody>
      </p:sp>
    </p:spTree>
    <p:extLst>
      <p:ext uri="{BB962C8B-B14F-4D97-AF65-F5344CB8AC3E}">
        <p14:creationId xmlns:p14="http://schemas.microsoft.com/office/powerpoint/2010/main" val="3766627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5400"/>
            <a:ext cx="4399922" cy="2215991"/>
          </a:xfrm>
          <a:prstGeom prst="rect">
            <a:avLst/>
          </a:prstGeom>
          <a:noFill/>
        </p:spPr>
        <p:txBody>
          <a:bodyPr wrap="none" rtlCol="0">
            <a:spAutoFit/>
          </a:bodyPr>
          <a:lstStyle/>
          <a:p>
            <a:r>
              <a:rPr lang="en-US" sz="13800" b="1" dirty="0">
                <a:solidFill>
                  <a:schemeClr val="bg1"/>
                </a:solidFill>
              </a:rPr>
              <a:t>Break</a:t>
            </a:r>
          </a:p>
        </p:txBody>
      </p:sp>
      <p:pic>
        <p:nvPicPr>
          <p:cNvPr id="10" name="Picture 9"/>
          <p:cNvPicPr>
            <a:picLocks noChangeAspect="1"/>
          </p:cNvPicPr>
          <p:nvPr/>
        </p:nvPicPr>
        <p:blipFill rotWithShape="1">
          <a:blip r:embed="rId2"/>
          <a:srcRect l="25809" t="4445" r="-1" b="4074"/>
          <a:stretch/>
        </p:blipFill>
        <p:spPr>
          <a:xfrm>
            <a:off x="4712985" y="-25400"/>
            <a:ext cx="4431015" cy="6883400"/>
          </a:xfrm>
          <a:prstGeom prst="rect">
            <a:avLst/>
          </a:prstGeom>
        </p:spPr>
      </p:pic>
      <p:sp>
        <p:nvSpPr>
          <p:cNvPr id="11" name="Rounded Rectangle 10">
            <a:hlinkClick r:id="" action="ppaction://customshow?id=1&amp;return=true"/>
          </p:cNvPr>
          <p:cNvSpPr/>
          <p:nvPr/>
        </p:nvSpPr>
        <p:spPr>
          <a:xfrm>
            <a:off x="1222061" y="30734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15 Minutes</a:t>
            </a:r>
          </a:p>
        </p:txBody>
      </p:sp>
      <p:sp>
        <p:nvSpPr>
          <p:cNvPr id="12" name="Rounded Rectangle 11">
            <a:hlinkClick r:id="" action="ppaction://customshow?id=2&amp;return=true"/>
          </p:cNvPr>
          <p:cNvSpPr/>
          <p:nvPr/>
        </p:nvSpPr>
        <p:spPr>
          <a:xfrm>
            <a:off x="1222061" y="40386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10 Minutes</a:t>
            </a:r>
          </a:p>
        </p:txBody>
      </p:sp>
      <p:sp>
        <p:nvSpPr>
          <p:cNvPr id="13" name="Rounded Rectangle 12">
            <a:hlinkClick r:id="" action="ppaction://customshow?id=4&amp;return=true"/>
          </p:cNvPr>
          <p:cNvSpPr/>
          <p:nvPr/>
        </p:nvSpPr>
        <p:spPr>
          <a:xfrm>
            <a:off x="1222061" y="50038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 Minutes</a:t>
            </a:r>
          </a:p>
        </p:txBody>
      </p:sp>
    </p:spTree>
    <p:extLst>
      <p:ext uri="{BB962C8B-B14F-4D97-AF65-F5344CB8AC3E}">
        <p14:creationId xmlns:p14="http://schemas.microsoft.com/office/powerpoint/2010/main" val="35679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extBox 4"/>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Data Entry</a:t>
            </a:r>
          </a:p>
        </p:txBody>
      </p:sp>
    </p:spTree>
    <p:extLst>
      <p:ext uri="{BB962C8B-B14F-4D97-AF65-F5344CB8AC3E}">
        <p14:creationId xmlns:p14="http://schemas.microsoft.com/office/powerpoint/2010/main" val="281959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585"/>
            <a:ext cx="8188814" cy="6839415"/>
          </a:xfrm>
          <a:prstGeom prst="rect">
            <a:avLst/>
          </a:prstGeom>
        </p:spPr>
      </p:pic>
    </p:spTree>
    <p:extLst>
      <p:ext uri="{BB962C8B-B14F-4D97-AF65-F5344CB8AC3E}">
        <p14:creationId xmlns:p14="http://schemas.microsoft.com/office/powerpoint/2010/main" val="1171610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000"/>
            <a:ext cx="9144000" cy="2592000"/>
          </a:xfrm>
          <a:prstGeom prst="rect">
            <a:avLst/>
          </a:prstGeom>
        </p:spPr>
      </p:pic>
    </p:spTree>
    <p:extLst>
      <p:ext uri="{BB962C8B-B14F-4D97-AF65-F5344CB8AC3E}">
        <p14:creationId xmlns:p14="http://schemas.microsoft.com/office/powerpoint/2010/main" val="2723932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TextBox 5"/>
          <p:cNvSpPr txBox="1"/>
          <p:nvPr/>
        </p:nvSpPr>
        <p:spPr>
          <a:xfrm>
            <a:off x="2971800" y="0"/>
            <a:ext cx="6172200" cy="923330"/>
          </a:xfrm>
          <a:prstGeom prst="rect">
            <a:avLst/>
          </a:prstGeom>
          <a:noFill/>
        </p:spPr>
        <p:txBody>
          <a:bodyPr wrap="square" rtlCol="0">
            <a:spAutoFit/>
          </a:bodyPr>
          <a:lstStyle/>
          <a:p>
            <a:pPr algn="r"/>
            <a:r>
              <a:rPr lang="en-US" sz="5400" dirty="0">
                <a:solidFill>
                  <a:schemeClr val="bg1"/>
                </a:solidFill>
              </a:rPr>
              <a:t>Active / Analysis</a:t>
            </a:r>
          </a:p>
        </p:txBody>
      </p:sp>
    </p:spTree>
    <p:extLst>
      <p:ext uri="{BB962C8B-B14F-4D97-AF65-F5344CB8AC3E}">
        <p14:creationId xmlns:p14="http://schemas.microsoft.com/office/powerpoint/2010/main" val="4279152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Archive</a:t>
            </a:r>
          </a:p>
        </p:txBody>
      </p:sp>
    </p:spTree>
    <p:extLst>
      <p:ext uri="{BB962C8B-B14F-4D97-AF65-F5344CB8AC3E}">
        <p14:creationId xmlns:p14="http://schemas.microsoft.com/office/powerpoint/2010/main" val="427915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1957405"/>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Tree>
    <p:extLst>
      <p:ext uri="{BB962C8B-B14F-4D97-AF65-F5344CB8AC3E}">
        <p14:creationId xmlns:p14="http://schemas.microsoft.com/office/powerpoint/2010/main" val="4227163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Important Questions</a:t>
            </a:r>
          </a:p>
        </p:txBody>
      </p:sp>
      <p:sp>
        <p:nvSpPr>
          <p:cNvPr id="3" name="Content Placeholder 2"/>
          <p:cNvSpPr>
            <a:spLocks noGrp="1"/>
          </p:cNvSpPr>
          <p:nvPr>
            <p:ph idx="1"/>
          </p:nvPr>
        </p:nvSpPr>
        <p:spPr>
          <a:xfrm>
            <a:off x="2362200" y="2057400"/>
            <a:ext cx="5105400" cy="2590800"/>
          </a:xfrm>
        </p:spPr>
        <p:txBody>
          <a:bodyPr>
            <a:normAutofit/>
          </a:bodyPr>
          <a:lstStyle/>
          <a:p>
            <a:r>
              <a:rPr lang="en-US" dirty="0">
                <a:solidFill>
                  <a:schemeClr val="bg1"/>
                </a:solidFill>
              </a:rPr>
              <a:t>Who can modify data?</a:t>
            </a:r>
          </a:p>
          <a:p>
            <a:r>
              <a:rPr lang="en-US" dirty="0">
                <a:solidFill>
                  <a:schemeClr val="bg1"/>
                </a:solidFill>
              </a:rPr>
              <a:t>Who can delete data?</a:t>
            </a:r>
          </a:p>
          <a:p>
            <a:r>
              <a:rPr lang="en-US" dirty="0">
                <a:solidFill>
                  <a:schemeClr val="bg1"/>
                </a:solidFill>
              </a:rPr>
              <a:t>Who can view data?</a:t>
            </a:r>
          </a:p>
          <a:p>
            <a:r>
              <a:rPr lang="en-US" dirty="0">
                <a:solidFill>
                  <a:schemeClr val="bg1"/>
                </a:solidFill>
              </a:rPr>
              <a:t>Who can use data?</a:t>
            </a:r>
          </a:p>
          <a:p>
            <a:endParaRPr lang="en-US" dirty="0">
              <a:solidFill>
                <a:schemeClr val="bg1"/>
              </a:solidFill>
            </a:endParaRPr>
          </a:p>
        </p:txBody>
      </p:sp>
    </p:spTree>
    <p:extLst>
      <p:ext uri="{BB962C8B-B14F-4D97-AF65-F5344CB8AC3E}">
        <p14:creationId xmlns:p14="http://schemas.microsoft.com/office/powerpoint/2010/main" val="36172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2455033_49ce50a89b.jpg"/>
          <p:cNvPicPr>
            <a:picLocks noChangeAspect="1"/>
          </p:cNvPicPr>
          <p:nvPr/>
        </p:nvPicPr>
        <p:blipFill rotWithShape="1">
          <a:blip r:embed="rId3" cstate="print"/>
          <a:srcRect l="12127" t="13073" r="7266" b="12638"/>
          <a:stretch/>
        </p:blipFill>
        <p:spPr>
          <a:xfrm>
            <a:off x="-4590" y="1752600"/>
            <a:ext cx="9144000" cy="5410200"/>
          </a:xfrm>
          <a:prstGeom prst="rect">
            <a:avLst/>
          </a:prstGeom>
        </p:spPr>
      </p:pic>
      <p:sp>
        <p:nvSpPr>
          <p:cNvPr id="2" name="TextBox 1"/>
          <p:cNvSpPr txBox="1"/>
          <p:nvPr/>
        </p:nvSpPr>
        <p:spPr>
          <a:xfrm>
            <a:off x="195386" y="152400"/>
            <a:ext cx="8753230" cy="1417568"/>
          </a:xfrm>
          <a:prstGeom prst="rect">
            <a:avLst/>
          </a:prstGeom>
          <a:noFill/>
        </p:spPr>
        <p:txBody>
          <a:bodyPr wrap="none" rtlCol="0">
            <a:spAutoFit/>
          </a:bodyPr>
          <a:lstStyle/>
          <a:p>
            <a:pPr algn="ctr">
              <a:lnSpc>
                <a:spcPts val="5000"/>
              </a:lnSpc>
            </a:pPr>
            <a:r>
              <a:rPr lang="en-US" sz="6000" b="1" dirty="0">
                <a:solidFill>
                  <a:schemeClr val="bg1"/>
                </a:solidFill>
              </a:rPr>
              <a:t>When data is available, </a:t>
            </a:r>
          </a:p>
          <a:p>
            <a:pPr algn="ctr">
              <a:lnSpc>
                <a:spcPts val="5000"/>
              </a:lnSpc>
            </a:pPr>
            <a:r>
              <a:rPr lang="en-US" sz="6000" b="1" dirty="0">
                <a:solidFill>
                  <a:schemeClr val="bg1"/>
                </a:solidFill>
              </a:rPr>
              <a:t>people WILL seek to use it!</a:t>
            </a:r>
          </a:p>
        </p:txBody>
      </p:sp>
    </p:spTree>
    <p:extLst>
      <p:ext uri="{BB962C8B-B14F-4D97-AF65-F5344CB8AC3E}">
        <p14:creationId xmlns:p14="http://schemas.microsoft.com/office/powerpoint/2010/main" val="16605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9</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860215504"/>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H:\Presentations\Human Dimension Lecture\bcc-mee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028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3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5400"/>
            <a:ext cx="4399922" cy="2215991"/>
          </a:xfrm>
          <a:prstGeom prst="rect">
            <a:avLst/>
          </a:prstGeom>
          <a:noFill/>
        </p:spPr>
        <p:txBody>
          <a:bodyPr wrap="none" rtlCol="0">
            <a:spAutoFit/>
          </a:bodyPr>
          <a:lstStyle/>
          <a:p>
            <a:r>
              <a:rPr lang="en-US" sz="13800" b="1" dirty="0">
                <a:solidFill>
                  <a:schemeClr val="bg1"/>
                </a:solidFill>
              </a:rPr>
              <a:t>Break</a:t>
            </a:r>
          </a:p>
        </p:txBody>
      </p:sp>
      <p:pic>
        <p:nvPicPr>
          <p:cNvPr id="10" name="Picture 9"/>
          <p:cNvPicPr>
            <a:picLocks noChangeAspect="1"/>
          </p:cNvPicPr>
          <p:nvPr/>
        </p:nvPicPr>
        <p:blipFill rotWithShape="1">
          <a:blip r:embed="rId2"/>
          <a:srcRect l="25809" t="4445" r="-1" b="4074"/>
          <a:stretch/>
        </p:blipFill>
        <p:spPr>
          <a:xfrm>
            <a:off x="4712985" y="-25400"/>
            <a:ext cx="4431015" cy="6883400"/>
          </a:xfrm>
          <a:prstGeom prst="rect">
            <a:avLst/>
          </a:prstGeom>
        </p:spPr>
      </p:pic>
      <p:sp>
        <p:nvSpPr>
          <p:cNvPr id="11" name="Rounded Rectangle 10">
            <a:hlinkClick r:id="" action="ppaction://customshow?id=1&amp;return=true"/>
          </p:cNvPr>
          <p:cNvSpPr/>
          <p:nvPr/>
        </p:nvSpPr>
        <p:spPr>
          <a:xfrm>
            <a:off x="1222061" y="30734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15 Minutes</a:t>
            </a:r>
          </a:p>
        </p:txBody>
      </p:sp>
      <p:sp>
        <p:nvSpPr>
          <p:cNvPr id="12" name="Rounded Rectangle 11">
            <a:hlinkClick r:id="" action="ppaction://customshow?id=2&amp;return=true"/>
          </p:cNvPr>
          <p:cNvSpPr/>
          <p:nvPr/>
        </p:nvSpPr>
        <p:spPr>
          <a:xfrm>
            <a:off x="1222061" y="40386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10 Minutes</a:t>
            </a:r>
          </a:p>
        </p:txBody>
      </p:sp>
      <p:sp>
        <p:nvSpPr>
          <p:cNvPr id="13" name="Rounded Rectangle 12">
            <a:hlinkClick r:id="" action="ppaction://customshow?id=4&amp;return=true"/>
          </p:cNvPr>
          <p:cNvSpPr/>
          <p:nvPr/>
        </p:nvSpPr>
        <p:spPr>
          <a:xfrm>
            <a:off x="1222061" y="50038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 Minutes</a:t>
            </a:r>
          </a:p>
        </p:txBody>
      </p:sp>
    </p:spTree>
    <p:extLst>
      <p:ext uri="{BB962C8B-B14F-4D97-AF65-F5344CB8AC3E}">
        <p14:creationId xmlns:p14="http://schemas.microsoft.com/office/powerpoint/2010/main" val="3711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2478554"/>
            <a:ext cx="3475439" cy="1015663"/>
          </a:xfrm>
          <a:prstGeom prst="rect">
            <a:avLst/>
          </a:prstGeom>
          <a:noFill/>
        </p:spPr>
        <p:txBody>
          <a:bodyPr wrap="none" rtlCol="0">
            <a:spAutoFit/>
          </a:bodyPr>
          <a:lstStyle/>
          <a:p>
            <a:r>
              <a:rPr lang="en-US" sz="6000" b="1" dirty="0">
                <a:solidFill>
                  <a:srgbClr val="FFFF00"/>
                </a:solidFill>
                <a:effectLst>
                  <a:glow rad="635000">
                    <a:schemeClr val="tx1"/>
                  </a:glow>
                </a:effectLst>
              </a:rPr>
              <a:t>Databases</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405" y="5227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4495800"/>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62" y="2106310"/>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404" y="2960985"/>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4114800"/>
            <a:ext cx="1262069" cy="145623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994" y="194205"/>
            <a:ext cx="1010826" cy="136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0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56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6720" y="1035446"/>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270" y="400519"/>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152" y="2398491"/>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4114799"/>
            <a:ext cx="1447800" cy="167053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75" y="4648200"/>
            <a:ext cx="1010826" cy="13636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ownloads\mongodb-logo-lar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946" y="4948296"/>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ebapps-cdn.esri.com/Apps/MegaMenu/img/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0497" y="4043052"/>
            <a:ext cx="2448268" cy="905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6885" y="3695700"/>
            <a:ext cx="2143125" cy="952500"/>
          </a:xfrm>
          <a:prstGeom prst="rect">
            <a:avLst/>
          </a:prstGeom>
          <a:solidFill>
            <a:schemeClr val="bg1"/>
          </a:solidFill>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975" y="2251661"/>
            <a:ext cx="2136775" cy="119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873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0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1" name="Picture 11"/>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Tree>
    <p:extLst>
      <p:ext uri="{BB962C8B-B14F-4D97-AF65-F5344CB8AC3E}">
        <p14:creationId xmlns:p14="http://schemas.microsoft.com/office/powerpoint/2010/main" val="324345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06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1524000"/>
            <a:ext cx="9063038"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3533"/>
            <a:ext cx="5418688"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7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91"/>
                                        </p:tgtEl>
                                      </p:cBhvr>
                                    </p:animEffect>
                                    <p:set>
                                      <p:cBhvr>
                                        <p:cTn id="7" dur="1" fill="hold">
                                          <p:stCondLst>
                                            <p:cond delay="499"/>
                                          </p:stCondLst>
                                        </p:cTn>
                                        <p:tgtEl>
                                          <p:spTgt spid="12291"/>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12293"/>
                                        </p:tgtEl>
                                        <p:attrNameLst>
                                          <p:attrName>style.visibility</p:attrName>
                                        </p:attrNameLst>
                                      </p:cBhvr>
                                      <p:to>
                                        <p:strVal val="visible"/>
                                      </p:to>
                                    </p:set>
                                    <p:anim calcmode="lin" valueType="num">
                                      <p:cBhvr>
                                        <p:cTn id="10" dur="500" fill="hold"/>
                                        <p:tgtEl>
                                          <p:spTgt spid="12293"/>
                                        </p:tgtEl>
                                        <p:attrNameLst>
                                          <p:attrName>ppt_w</p:attrName>
                                        </p:attrNameLst>
                                      </p:cBhvr>
                                      <p:tavLst>
                                        <p:tav tm="0">
                                          <p:val>
                                            <p:fltVal val="0"/>
                                          </p:val>
                                        </p:tav>
                                        <p:tav tm="100000">
                                          <p:val>
                                            <p:strVal val="#ppt_w"/>
                                          </p:val>
                                        </p:tav>
                                      </p:tavLst>
                                    </p:anim>
                                    <p:anim calcmode="lin" valueType="num">
                                      <p:cBhvr>
                                        <p:cTn id="11" dur="500" fill="hold"/>
                                        <p:tgtEl>
                                          <p:spTgt spid="12293"/>
                                        </p:tgtEl>
                                        <p:attrNameLst>
                                          <p:attrName>ppt_h</p:attrName>
                                        </p:attrNameLst>
                                      </p:cBhvr>
                                      <p:tavLst>
                                        <p:tav tm="0">
                                          <p:val>
                                            <p:fltVal val="0"/>
                                          </p:val>
                                        </p:tav>
                                        <p:tav tm="100000">
                                          <p:val>
                                            <p:strVal val="#ppt_h"/>
                                          </p:val>
                                        </p:tav>
                                      </p:tavLst>
                                    </p:anim>
                                    <p:animEffect transition="in" filter="fade">
                                      <p:cBhvr>
                                        <p:cTn id="12"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quot;No&quot; Symbol 3"/>
          <p:cNvSpPr/>
          <p:nvPr/>
        </p:nvSpPr>
        <p:spPr>
          <a:xfrm>
            <a:off x="1104758" y="253792"/>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800600" y="1871663"/>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1087058" y="3460580"/>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89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kosbe.org/assets/images/excel-2010-icon.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6" b="97823" l="10918" r="85306"/>
                    </a14:imgEffect>
                  </a14:imgLayer>
                </a14:imgProps>
              </a:ext>
              <a:ext uri="{28A0092B-C50C-407E-A947-70E740481C1C}">
                <a14:useLocalDpi xmlns:a14="http://schemas.microsoft.com/office/drawing/2010/main"/>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8</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596779765"/>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chasingalion.com/images/02_-_Lake_of_Fire.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1000"/>
                    </a14:imgEffect>
                  </a14:imgLayer>
                </a14:imgProps>
              </a:ext>
              <a:ext uri="{28A0092B-C50C-407E-A947-70E740481C1C}">
                <a14:useLocalDpi xmlns:a14="http://schemas.microsoft.com/office/drawing/2010/main" val="0"/>
              </a:ext>
            </a:extLst>
          </a:blip>
          <a:srcRect b="7256"/>
          <a:stretch/>
        </p:blipFill>
        <p:spPr bwMode="auto">
          <a:xfrm>
            <a:off x="0" y="0"/>
            <a:ext cx="10297584" cy="7162800"/>
          </a:xfrm>
          <a:prstGeom prst="rect">
            <a:avLst/>
          </a:prstGeom>
          <a:solidFill>
            <a:schemeClr val="tx1">
              <a:alpha val="38000"/>
            </a:schemeClr>
          </a:solidFill>
        </p:spPr>
      </p:pic>
      <p:grpSp>
        <p:nvGrpSpPr>
          <p:cNvPr id="4" name="Group 3"/>
          <p:cNvGrpSpPr/>
          <p:nvPr/>
        </p:nvGrpSpPr>
        <p:grpSpPr>
          <a:xfrm>
            <a:off x="1524000" y="984688"/>
            <a:ext cx="1066800" cy="2330012"/>
            <a:chOff x="1524000" y="984688"/>
            <a:chExt cx="1066800" cy="2330012"/>
          </a:xfrm>
        </p:grpSpPr>
        <p:sp>
          <p:nvSpPr>
            <p:cNvPr id="2" name="Moon 1"/>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flipH="1">
            <a:off x="5895445" y="984688"/>
            <a:ext cx="1066800" cy="2330012"/>
            <a:chOff x="1524000" y="984688"/>
            <a:chExt cx="1066800" cy="2330012"/>
          </a:xfrm>
        </p:grpSpPr>
        <p:sp>
          <p:nvSpPr>
            <p:cNvPr id="7" name="Moon 6"/>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http://www.kosbe.org/assets/images/excel-2010-ic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5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3048000" y="114300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quot;No&quot; Symbol 4"/>
          <p:cNvSpPr/>
          <p:nvPr/>
        </p:nvSpPr>
        <p:spPr>
          <a:xfrm>
            <a:off x="2019300" y="304800"/>
            <a:ext cx="5105400" cy="4724400"/>
          </a:xfrm>
          <a:prstGeom prst="noSmoking">
            <a:avLst>
              <a:gd name="adj" fmla="val 60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0" y="5715000"/>
            <a:ext cx="9144000" cy="923330"/>
          </a:xfrm>
          <a:prstGeom prst="rect">
            <a:avLst/>
          </a:prstGeom>
          <a:noFill/>
        </p:spPr>
        <p:txBody>
          <a:bodyPr wrap="square" rtlCol="0">
            <a:spAutoFit/>
          </a:bodyPr>
          <a:lstStyle/>
          <a:p>
            <a:pPr algn="ctr"/>
            <a:r>
              <a:rPr lang="en-US" sz="5400" b="1" dirty="0"/>
              <a:t>Do Not Use Spreadsheets</a:t>
            </a:r>
          </a:p>
        </p:txBody>
      </p:sp>
    </p:spTree>
    <p:extLst>
      <p:ext uri="{BB962C8B-B14F-4D97-AF65-F5344CB8AC3E}">
        <p14:creationId xmlns:p14="http://schemas.microsoft.com/office/powerpoint/2010/main" val="408351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0"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5628" y="6585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a:solidFill>
                  <a:schemeClr val="bg1"/>
                </a:solidFill>
              </a:rPr>
              <a:t>Non-Relational Databases</a:t>
            </a:r>
          </a:p>
        </p:txBody>
      </p:sp>
    </p:spTree>
    <p:extLst>
      <p:ext uri="{BB962C8B-B14F-4D97-AF65-F5344CB8AC3E}">
        <p14:creationId xmlns:p14="http://schemas.microsoft.com/office/powerpoint/2010/main" val="425601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a:solidFill>
                  <a:schemeClr val="bg1"/>
                </a:solidFill>
              </a:rPr>
              <a:t>Non-Relational Databases</a:t>
            </a:r>
          </a:p>
        </p:txBody>
      </p:sp>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609231" y="312738"/>
            <a:ext cx="8282166" cy="4572000"/>
            <a:chOff x="688975" y="1752598"/>
            <a:chExt cx="8282166" cy="4572000"/>
          </a:xfrm>
        </p:grpSpPr>
        <p:sp>
          <p:nvSpPr>
            <p:cNvPr id="18" name="Rounded Rectangle 17"/>
            <p:cNvSpPr/>
            <p:nvPr/>
          </p:nvSpPr>
          <p:spPr>
            <a:xfrm>
              <a:off x="4961541" y="237748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350910"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8975"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89409"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5588" l="0" r="97549">
                          <a14:foregroundMark x1="78922" y1="62255" x2="78922" y2="62255"/>
                          <a14:foregroundMark x1="70588" y1="39706" x2="70588" y2="39706"/>
                          <a14:foregroundMark x1="58824" y1="37255" x2="58824" y2="37255"/>
                          <a14:foregroundMark x1="54412" y1="40686" x2="54412" y2="40686"/>
                          <a14:foregroundMark x1="56373" y1="47059" x2="57353" y2="49020"/>
                          <a14:foregroundMark x1="44608" y1="90686" x2="44608" y2="90686"/>
                          <a14:foregroundMark x1="82353" y1="68627" x2="82353"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7494185" y="2532466"/>
              <a:ext cx="1043777" cy="104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4185" y="3683313"/>
              <a:ext cx="1043777" cy="90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4183" y="4697639"/>
              <a:ext cx="1043781"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http://images.forbes.com/media/lists/companies/oracle_200x200.jpg"/>
            <p:cNvPicPr>
              <a:picLocks noChangeAspect="1" noChangeArrowheads="1"/>
            </p:cNvPicPr>
            <p:nvPr/>
          </p:nvPicPr>
          <p:blipFill rotWithShape="1">
            <a:blip r:embed="rId6">
              <a:extLst>
                <a:ext uri="{28A0092B-C50C-407E-A947-70E740481C1C}">
                  <a14:useLocalDpi xmlns:a14="http://schemas.microsoft.com/office/drawing/2010/main" val="0"/>
                </a:ext>
              </a:extLst>
            </a:blip>
            <a:srcRect t="20684" b="22129"/>
            <a:stretch/>
          </p:blipFill>
          <p:spPr bwMode="auto">
            <a:xfrm>
              <a:off x="7494185" y="5566710"/>
              <a:ext cx="1043776" cy="596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146" y="469763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83745" y="253246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t="25704" b="26359"/>
            <a:stretch/>
          </p:blipFill>
          <p:spPr bwMode="auto">
            <a:xfrm>
              <a:off x="5055146" y="368331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93336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729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05401" y="175259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503413" y="176735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86181" y="175259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22" name="TextBox 21"/>
            <p:cNvSpPr txBox="1"/>
            <p:nvPr/>
          </p:nvSpPr>
          <p:spPr>
            <a:xfrm>
              <a:off x="7061003" y="1752600"/>
              <a:ext cx="1910138" cy="461665"/>
            </a:xfrm>
            <a:prstGeom prst="rect">
              <a:avLst/>
            </a:prstGeom>
            <a:noFill/>
          </p:spPr>
          <p:txBody>
            <a:bodyPr wrap="none" rtlCol="0">
              <a:spAutoFit/>
            </a:bodyPr>
            <a:lstStyle/>
            <a:p>
              <a:r>
                <a:rPr lang="en-US" sz="2400" b="1" dirty="0">
                  <a:solidFill>
                    <a:schemeClr val="bg1"/>
                  </a:solidFill>
                </a:rPr>
                <a:t>Relational DB</a:t>
              </a:r>
            </a:p>
          </p:txBody>
        </p:sp>
      </p:gr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5029200"/>
            <a:ext cx="9144000" cy="18288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345"/>
            <a:ext cx="9144000" cy="923330"/>
          </a:xfrm>
          <a:prstGeom prst="rect">
            <a:avLst/>
          </a:prstGeom>
          <a:noFill/>
        </p:spPr>
        <p:txBody>
          <a:bodyPr wrap="square" rtlCol="0">
            <a:spAutoFit/>
          </a:bodyPr>
          <a:lstStyle/>
          <a:p>
            <a:pPr algn="ctr"/>
            <a:r>
              <a:rPr lang="en-US" sz="5400" b="1" dirty="0">
                <a:solidFill>
                  <a:schemeClr val="bg1"/>
                </a:solidFill>
              </a:rPr>
              <a:t>What is a relational database?</a:t>
            </a:r>
          </a:p>
        </p:txBody>
      </p:sp>
      <p:pic>
        <p:nvPicPr>
          <p:cNvPr id="4" name="Picture 3"/>
          <p:cNvPicPr>
            <a:picLocks noChangeAspect="1"/>
          </p:cNvPicPr>
          <p:nvPr/>
        </p:nvPicPr>
        <p:blipFill>
          <a:blip r:embed="rId3"/>
          <a:stretch>
            <a:fillRect/>
          </a:stretch>
        </p:blipFill>
        <p:spPr>
          <a:xfrm>
            <a:off x="495300" y="1447800"/>
            <a:ext cx="8153400" cy="4827671"/>
          </a:xfrm>
          <a:prstGeom prst="rect">
            <a:avLst/>
          </a:prstGeom>
        </p:spPr>
      </p:pic>
    </p:spTree>
    <p:extLst>
      <p:ext uri="{BB962C8B-B14F-4D97-AF65-F5344CB8AC3E}">
        <p14:creationId xmlns:p14="http://schemas.microsoft.com/office/powerpoint/2010/main" val="256147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1975047"/>
            <a:ext cx="8991600" cy="484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69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sp>
        <p:nvSpPr>
          <p:cNvPr id="7" name="TextBox 6"/>
          <p:cNvSpPr txBox="1"/>
          <p:nvPr/>
        </p:nvSpPr>
        <p:spPr>
          <a:xfrm>
            <a:off x="377294" y="3419564"/>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9" name="TextBox 8"/>
          <p:cNvSpPr txBox="1"/>
          <p:nvPr/>
        </p:nvSpPr>
        <p:spPr>
          <a:xfrm>
            <a:off x="3124200" y="4921781"/>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a:solidFill>
                  <a:schemeClr val="bg1"/>
                </a:solidFill>
              </a:rPr>
              <a:t>Reports</a:t>
            </a:r>
          </a:p>
          <a:p>
            <a:r>
              <a:rPr lang="en-US" dirty="0">
                <a:solidFill>
                  <a:schemeClr val="bg1"/>
                </a:solidFill>
              </a:rPr>
              <a:t>Analysis</a:t>
            </a:r>
          </a:p>
        </p:txBody>
      </p:sp>
      <p:cxnSp>
        <p:nvCxnSpPr>
          <p:cNvPr id="12" name="Straight Arrow Connector 11"/>
          <p:cNvCxnSpPr/>
          <p:nvPr/>
        </p:nvCxnSpPr>
        <p:spPr>
          <a:xfrm flipH="1">
            <a:off x="2048264" y="1333500"/>
            <a:ext cx="1295471" cy="1066800"/>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5600" y="1981200"/>
            <a:ext cx="960668" cy="2638693"/>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getintopc.com/wp-content/uploads/2013/04/windows-7-ultimate-features-and-revie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45" y="2235200"/>
            <a:ext cx="1727484" cy="107967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i.msdn.microsoft.com/Cc301592.data0106fig02(en-us,MSDN.1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9700" y="4941945"/>
            <a:ext cx="17145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sp>
        <p:nvSpPr>
          <p:cNvPr id="7" name="TextBox 6"/>
          <p:cNvSpPr txBox="1"/>
          <p:nvPr/>
        </p:nvSpPr>
        <p:spPr>
          <a:xfrm>
            <a:off x="1923414" y="381000"/>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a:solidFill>
                  <a:schemeClr val="bg1"/>
                </a:solidFill>
              </a:rPr>
              <a:t>Reports</a:t>
            </a:r>
          </a:p>
          <a:p>
            <a:r>
              <a:rPr lang="en-US" dirty="0">
                <a:solidFill>
                  <a:schemeClr val="bg1"/>
                </a:solidFill>
              </a:rPr>
              <a:t>Analysis</a:t>
            </a:r>
          </a:p>
        </p:txBody>
      </p: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810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1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95600" y="533400"/>
            <a:ext cx="965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sp>
        <p:nvSpPr>
          <p:cNvPr id="4" name="Oval 3"/>
          <p:cNvSpPr/>
          <p:nvPr/>
        </p:nvSpPr>
        <p:spPr>
          <a:xfrm>
            <a:off x="24638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sp>
        <p:nvSpPr>
          <p:cNvPr id="5" name="Rounded Rectangle 4"/>
          <p:cNvSpPr/>
          <p:nvPr/>
        </p:nvSpPr>
        <p:spPr>
          <a:xfrm>
            <a:off x="5702300" y="533400"/>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Queries</a:t>
            </a:r>
          </a:p>
        </p:txBody>
      </p:sp>
      <p:sp>
        <p:nvSpPr>
          <p:cNvPr id="12" name="Oval 11"/>
          <p:cNvSpPr/>
          <p:nvPr/>
        </p:nvSpPr>
        <p:spPr>
          <a:xfrm>
            <a:off x="24638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cxnSp>
        <p:nvCxnSpPr>
          <p:cNvPr id="8" name="Straight Arrow Connector 7"/>
          <p:cNvCxnSpPr/>
          <p:nvPr/>
        </p:nvCxnSpPr>
        <p:spPr>
          <a:xfrm>
            <a:off x="3949700" y="990600"/>
            <a:ext cx="1524000" cy="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28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7785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sp>
        <p:nvSpPr>
          <p:cNvPr id="20" name="Oval 19"/>
          <p:cNvSpPr/>
          <p:nvPr/>
        </p:nvSpPr>
        <p:spPr>
          <a:xfrm>
            <a:off x="57785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cxnSp>
        <p:nvCxnSpPr>
          <p:cNvPr id="22" name="Straight Arrow Connector 21"/>
          <p:cNvCxnSpPr/>
          <p:nvPr/>
        </p:nvCxnSpPr>
        <p:spPr>
          <a:xfrm>
            <a:off x="66675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02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7</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542193068"/>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37004" y="1955800"/>
            <a:ext cx="3300904"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Database</a:t>
            </a:r>
          </a:p>
        </p:txBody>
      </p:sp>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10428"/>
          <a:stretch/>
        </p:blipFill>
        <p:spPr bwMode="auto">
          <a:xfrm>
            <a:off x="3649892" y="0"/>
            <a:ext cx="5468708" cy="397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1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135" y="2209800"/>
            <a:ext cx="8795530" cy="40010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Does history matter?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Delete or Deactivate?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Define the difference between null and zero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Every record gets its own identifier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Avoid text variables….PERIOD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Naming conventions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itle 1"/>
          <p:cNvSpPr txBox="1">
            <a:spLocks/>
          </p:cNvSpPr>
          <p:nvPr/>
        </p:nvSpPr>
        <p:spPr>
          <a:xfrm>
            <a:off x="3352800" y="334609"/>
            <a:ext cx="5562600" cy="7321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j-ea"/>
                <a:cs typeface="+mj-cs"/>
              </a:rPr>
              <a:t>Hurley’s Lessons Learned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flipH="1">
            <a:off x="1447800" y="216709"/>
            <a:ext cx="1219200" cy="1490133"/>
          </a:xfrm>
          <a:prstGeom prst="rect">
            <a:avLst/>
          </a:prstGeom>
        </p:spPr>
      </p:pic>
      <p:sp>
        <p:nvSpPr>
          <p:cNvPr id="7" name="Oval Callout 6"/>
          <p:cNvSpPr/>
          <p:nvPr/>
        </p:nvSpPr>
        <p:spPr>
          <a:xfrm flipH="1">
            <a:off x="457199" y="398918"/>
            <a:ext cx="990599" cy="503591"/>
          </a:xfrm>
          <a:prstGeom prst="wedgeEllipseCallout">
            <a:avLst>
              <a:gd name="adj1" fmla="val -68358"/>
              <a:gd name="adj2" fmla="val 48446"/>
            </a:avLst>
          </a:prstGeom>
          <a:solidFill>
            <a:schemeClr val="bg1"/>
          </a:solidFill>
          <a:ln>
            <a:solidFill>
              <a:srgbClr val="FFC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4F81BD">
                    <a:lumMod val="75000"/>
                  </a:srgbClr>
                </a:solidFill>
                <a:effectLst/>
                <a:uLnTx/>
                <a:uFillTx/>
                <a:latin typeface="Comic Sans MS" panose="030F0702030302020204" pitchFamily="66" charset="0"/>
                <a:ea typeface="+mn-ea"/>
                <a:cs typeface="+mn-cs"/>
              </a:rPr>
              <a:t>D’oh</a:t>
            </a:r>
            <a:endParaRPr kumimoji="0" lang="en-US" sz="1800" b="1" i="0" u="none" strike="noStrike" kern="1200" cap="none" spc="0" normalizeH="0" baseline="0" noProof="0" dirty="0">
              <a:ln>
                <a:noFill/>
              </a:ln>
              <a:solidFill>
                <a:srgbClr val="4F81BD">
                  <a:lumMod val="75000"/>
                </a:srgbClr>
              </a:solidFill>
              <a:effectLst/>
              <a:uLnTx/>
              <a:uFillTx/>
              <a:latin typeface="Comic Sans MS" panose="030F0702030302020204" pitchFamily="66" charset="0"/>
              <a:ea typeface="+mn-ea"/>
              <a:cs typeface="+mn-cs"/>
            </a:endParaRPr>
          </a:p>
        </p:txBody>
      </p:sp>
    </p:spTree>
    <p:extLst>
      <p:ext uri="{BB962C8B-B14F-4D97-AF65-F5344CB8AC3E}">
        <p14:creationId xmlns:p14="http://schemas.microsoft.com/office/powerpoint/2010/main" val="70274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07641"/>
            <a:ext cx="2564933" cy="2062103"/>
          </a:xfrm>
          <a:prstGeom prst="rect">
            <a:avLst/>
          </a:prstGeom>
          <a:noFill/>
          <a:ln>
            <a:solidFill>
              <a:srgbClr val="F2F6FB"/>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net_Date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net_Type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net_MeshSize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8" name="TextBox 7"/>
          <p:cNvSpPr txBox="1"/>
          <p:nvPr/>
        </p:nvSpPr>
        <p:spPr>
          <a:xfrm>
            <a:off x="304799" y="838200"/>
            <a:ext cx="2564933"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tblNets</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sp>
        <p:nvSpPr>
          <p:cNvPr id="9" name="TextBox 8"/>
          <p:cNvSpPr txBox="1"/>
          <p:nvPr/>
        </p:nvSpPr>
        <p:spPr>
          <a:xfrm>
            <a:off x="3309257" y="1574984"/>
            <a:ext cx="2311658" cy="2554545"/>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fsh_netUID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fsh_Species</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fsh_Length</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fsh_Weight</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10" name="TextBox 9"/>
          <p:cNvSpPr txBox="1"/>
          <p:nvPr/>
        </p:nvSpPr>
        <p:spPr>
          <a:xfrm>
            <a:off x="3309257" y="805543"/>
            <a:ext cx="2311658"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tblFish</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sp>
        <p:nvSpPr>
          <p:cNvPr id="11" name="TextBox 10"/>
          <p:cNvSpPr txBox="1"/>
          <p:nvPr/>
        </p:nvSpPr>
        <p:spPr>
          <a:xfrm>
            <a:off x="6248400" y="1560470"/>
            <a:ext cx="2667000" cy="2554545"/>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net_Date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fsh_netUID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fsh_species</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12" name="TextBox 11"/>
          <p:cNvSpPr txBox="1"/>
          <p:nvPr/>
        </p:nvSpPr>
        <p:spPr>
          <a:xfrm>
            <a:off x="6248400" y="791029"/>
            <a:ext cx="2667000"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qryDates</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cxnSp>
        <p:nvCxnSpPr>
          <p:cNvPr id="14" name="Straight Connector 13"/>
          <p:cNvCxnSpPr/>
          <p:nvPr/>
        </p:nvCxnSpPr>
        <p:spPr>
          <a:xfrm>
            <a:off x="1828800" y="1905000"/>
            <a:ext cx="10668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895600" y="1872343"/>
            <a:ext cx="2" cy="52120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95600" y="2362200"/>
            <a:ext cx="47548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9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up)">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up)">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wipe(up)">
                                      <p:cBhvr>
                                        <p:cTn id="46" dur="500"/>
                                        <p:tgtEl>
                                          <p:spTgt spid="9">
                                            <p:txEl>
                                              <p:pRg st="2" end="2"/>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wipe(up)">
                                      <p:cBhvr>
                                        <p:cTn id="49" dur="500"/>
                                        <p:tgtEl>
                                          <p:spTgt spid="9">
                                            <p:txEl>
                                              <p:pRg st="3" end="3"/>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wipe(up)">
                                      <p:cBhvr>
                                        <p:cTn id="52" dur="500"/>
                                        <p:tgtEl>
                                          <p:spTgt spid="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P spid="11"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To Do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Create Lookup Tables To Remove 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Split Out Sets Of Fields That Repeat Down Columns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Transpose columns to rows where possible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Goals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row represents one and only one piece of meaningful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piece of data is in only one place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No data is in field headers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In production, you can add rows and not columns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042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00CCFF"/>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9" end="9"/>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eith.hurley.STN\Desktop\Webinar Pictures\Fox-Chain-Aerial-View.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005" y="971675"/>
            <a:ext cx="2743200" cy="2073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esktop\Webinar Pictures\scale.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90191" y="3999365"/>
            <a:ext cx="2743200" cy="2063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24400" y="1371600"/>
            <a:ext cx="2743200"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3249205" y="1905000"/>
            <a:ext cx="1475195" cy="51802"/>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767123"/>
            <a:ext cx="990600" cy="0"/>
          </a:xfrm>
          <a:prstGeom prst="straightConnector1">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3800" y="2767123"/>
            <a:ext cx="0" cy="890477"/>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86200" y="4700477"/>
            <a:ext cx="1766777" cy="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19200" y="3657600"/>
            <a:ext cx="2743200" cy="159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81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457200" y="3048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dirty="0">
                          <a:effectLst/>
                        </a:rPr>
                        <a:t>date</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redear</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white bass</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0274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972958" y="575837"/>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2362200" y="131974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gear_Name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533400" y="3810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a:effectLst/>
                        </a:rPr>
                        <a:t>date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1784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3.33333E-6 L 0.00278 0.12986 " pathEditMode="relative" rAng="0" ptsTypes="AA">
                                      <p:cBhvr>
                                        <p:cTn id="6" dur="2000" fill="hold"/>
                                        <p:tgtEl>
                                          <p:spTgt spid="5"/>
                                        </p:tgtEl>
                                        <p:attrNameLst>
                                          <p:attrName>ppt_x</p:attrName>
                                          <p:attrName>ppt_y</p:attrName>
                                        </p:attrNameLst>
                                      </p:cBhvr>
                                      <p:rCtr x="139" y="64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78 0.12986 L 0.33611 0.68541 " pathEditMode="relative" rAng="0" ptsTypes="AA">
                                      <p:cBhvr>
                                        <p:cTn id="10" dur="2000" fill="hold"/>
                                        <p:tgtEl>
                                          <p:spTgt spid="5"/>
                                        </p:tgtEl>
                                        <p:attrNameLst>
                                          <p:attrName>ppt_x</p:attrName>
                                          <p:attrName>ppt_y</p:attrName>
                                        </p:attrNameLst>
                                      </p:cBhvr>
                                      <p:rCtr x="16667" y="27778"/>
                                    </p:animMotion>
                                  </p:childTnLst>
                                </p:cTn>
                              </p:par>
                              <p:par>
                                <p:cTn id="11" presetID="42" presetClass="path" presetSubtype="0" accel="50000" decel="50000" fill="hold" nodeType="withEffect">
                                  <p:stCondLst>
                                    <p:cond delay="0"/>
                                  </p:stCondLst>
                                  <p:childTnLst>
                                    <p:animMotion origin="layout" path="M -8.33333E-7 -1.11111E-6 L -0.00052 0.25208 " pathEditMode="relative" rAng="0" ptsTypes="AA">
                                      <p:cBhvr>
                                        <p:cTn id="12" dur="2000" fill="hold"/>
                                        <p:tgtEl>
                                          <p:spTgt spid="6"/>
                                        </p:tgtEl>
                                        <p:attrNameLst>
                                          <p:attrName>ppt_x</p:attrName>
                                          <p:attrName>ppt_y</p:attrName>
                                        </p:attrNameLst>
                                      </p:cBhvr>
                                      <p:rCtr x="-35" y="1259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052 0.25208 L 0.36615 0.67986 " pathEditMode="relative" rAng="0" ptsTypes="AA">
                                      <p:cBhvr>
                                        <p:cTn id="16" dur="2000" fill="hold"/>
                                        <p:tgtEl>
                                          <p:spTgt spid="6"/>
                                        </p:tgtEl>
                                        <p:attrNameLst>
                                          <p:attrName>ppt_x</p:attrName>
                                          <p:attrName>ppt_y</p:attrName>
                                        </p:attrNameLst>
                                      </p:cBhvr>
                                      <p:rCtr x="18333" y="2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1066800" y="5979049"/>
          <a:ext cx="1676400" cy="7620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tblLakes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lake_UID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lake_Name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Round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Square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609600" y="362568"/>
          <a:ext cx="2730500" cy="1714500"/>
        </p:xfrm>
        <a:graphic>
          <a:graphicData uri="http://schemas.openxmlformats.org/drawingml/2006/table">
            <a:tbl>
              <a:tblPr>
                <a:tableStyleId>{5C22544A-7EE6-4342-B048-85BDC9FD1C3A}</a:tableStyleId>
              </a:tblPr>
              <a:tblGrid>
                <a:gridCol w="837226">
                  <a:extLst>
                    <a:ext uri="{9D8B030D-6E8A-4147-A177-3AD203B41FA5}">
                      <a16:colId xmlns:a16="http://schemas.microsoft.com/office/drawing/2014/main" val="20000"/>
                    </a:ext>
                  </a:extLst>
                </a:gridCol>
                <a:gridCol w="827713">
                  <a:extLst>
                    <a:ext uri="{9D8B030D-6E8A-4147-A177-3AD203B41FA5}">
                      <a16:colId xmlns:a16="http://schemas.microsoft.com/office/drawing/2014/main" val="20001"/>
                    </a:ext>
                  </a:extLst>
                </a:gridCol>
                <a:gridCol w="1065561">
                  <a:extLst>
                    <a:ext uri="{9D8B030D-6E8A-4147-A177-3AD203B41FA5}">
                      <a16:colId xmlns:a16="http://schemas.microsoft.com/office/drawing/2014/main" val="20002"/>
                    </a:ext>
                  </a:extLst>
                </a:gridCol>
              </a:tblGrid>
              <a:tr h="190500">
                <a:tc gridSpan="3">
                  <a:txBody>
                    <a:bodyPr/>
                    <a:lstStyle/>
                    <a:p>
                      <a:pPr algn="ctr" fontAlgn="b"/>
                      <a:r>
                        <a:rPr lang="en-US" sz="1100" u="none" strike="noStrike" dirty="0" err="1">
                          <a:effectLst/>
                        </a:rPr>
                        <a:t>tblSites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site_UID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Site_lakeUID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Loon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Pintail Bay</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West end of dam</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Big Creek mouth</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Mallard Cove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Whitetail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Bobber Bay</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211</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graphicFrame>
        <p:nvGraphicFramePr>
          <p:cNvPr id="12" name="Table 11"/>
          <p:cNvGraphicFramePr>
            <a:graphicFrameLocks noGrp="1"/>
          </p:cNvGraphicFramePr>
          <p:nvPr/>
        </p:nvGraphicFramePr>
        <p:xfrm>
          <a:off x="5414434" y="598170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gear_Name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315200" y="5255895"/>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5503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2.22222E-6 L 0.0007 0.27778 " pathEditMode="relative" rAng="0" ptsTypes="AA">
                                      <p:cBhvr>
                                        <p:cTn id="6" dur="2000" fill="hold"/>
                                        <p:tgtEl>
                                          <p:spTgt spid="14"/>
                                        </p:tgtEl>
                                        <p:attrNameLst>
                                          <p:attrName>ppt_x</p:attrName>
                                          <p:attrName>ppt_y</p:attrName>
                                        </p:attrNameLst>
                                      </p:cBhvr>
                                      <p:rCtr x="35" y="1388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7 0.27778 L 0.0007 0.67778 " pathEditMode="relative" rAng="0" ptsTypes="AA">
                                      <p:cBhvr>
                                        <p:cTn id="10" dur="2000" fill="hold"/>
                                        <p:tgtEl>
                                          <p:spTgt spid="14"/>
                                        </p:tgtEl>
                                        <p:attrNameLst>
                                          <p:attrName>ppt_x</p:attrName>
                                          <p:attrName>ppt_y</p:attrName>
                                        </p:attrNameLst>
                                      </p:cBhvr>
                                      <p:rCtr x="0" y="20000"/>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3.33333E-6 -4.81481E-6 L 0.26667 -0.00509 " pathEditMode="relative" rAng="0" ptsTypes="AA">
                                      <p:cBhvr>
                                        <p:cTn id="15" dur="2000" fill="hold"/>
                                        <p:tgtEl>
                                          <p:spTgt spid="15"/>
                                        </p:tgtEl>
                                        <p:attrNameLst>
                                          <p:attrName>ppt_x</p:attrName>
                                          <p:attrName>ppt_y</p:attrName>
                                        </p:attrNameLst>
                                      </p:cBhvr>
                                      <p:rCtr x="13333"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211</a:t>
                      </a:r>
                      <a:endParaRPr lang="en-US" sz="1000" b="0" i="0" u="none" strike="noStrike" dirty="0">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sp>
        <p:nvSpPr>
          <p:cNvPr id="2" name="Rounded Rectangle 1"/>
          <p:cNvSpPr/>
          <p:nvPr/>
        </p:nvSpPr>
        <p:spPr>
          <a:xfrm>
            <a:off x="457200" y="457200"/>
            <a:ext cx="2743200" cy="381000"/>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4" descr="C:\Users\keith.hurley.STN\Desktop\Webinar Pictures\3-4_05-27hills_pull.jpg"/>
          <p:cNvPicPr>
            <a:picLocks noChangeAspect="1" noChangeArrowheads="1"/>
          </p:cNvPicPr>
          <p:nvPr/>
        </p:nvPicPr>
        <p:blipFill rotWithShape="1">
          <a:blip r:embed="rId2">
            <a:extLst>
              <a:ext uri="{28A0092B-C50C-407E-A947-70E740481C1C}">
                <a14:useLocalDpi xmlns:a14="http://schemas.microsoft.com/office/drawing/2010/main"/>
              </a:ext>
            </a:extLst>
          </a:blip>
          <a:srcRect l="2778"/>
          <a:stretch/>
        </p:blipFill>
        <p:spPr bwMode="auto">
          <a:xfrm>
            <a:off x="457199" y="2209800"/>
            <a:ext cx="266700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Users\keith.hurley.STN\Desktop\Webinar Pictures\fishtub.jpg"/>
          <p:cNvPicPr>
            <a:picLocks noChangeAspect="1" noChangeArrowheads="1"/>
          </p:cNvPicPr>
          <p:nvPr/>
        </p:nvPicPr>
        <p:blipFill rotWithShape="1">
          <a:blip r:embed="rId3">
            <a:extLst>
              <a:ext uri="{28A0092B-C50C-407E-A947-70E740481C1C}">
                <a14:useLocalDpi xmlns:a14="http://schemas.microsoft.com/office/drawing/2010/main"/>
              </a:ext>
            </a:extLst>
          </a:blip>
          <a:srcRect t="4840" b="29820"/>
          <a:stretch/>
        </p:blipFill>
        <p:spPr bwMode="auto">
          <a:xfrm>
            <a:off x="3279618" y="2209800"/>
            <a:ext cx="5410197"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200400" y="76200"/>
            <a:ext cx="0" cy="44958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87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4112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8708</TotalTime>
  <Words>4829</Words>
  <Application>Microsoft Office PowerPoint</Application>
  <PresentationFormat>On-screen Show (4:3)</PresentationFormat>
  <Paragraphs>2544</Paragraphs>
  <Slides>125</Slides>
  <Notes>29</Notes>
  <HiddenSlides>9</HiddenSlides>
  <MMClips>0</MMClips>
  <ScaleCrop>false</ScaleCrop>
  <HeadingPairs>
    <vt:vector size="8" baseType="variant">
      <vt:variant>
        <vt:lpstr>Fonts Used</vt:lpstr>
      </vt:variant>
      <vt:variant>
        <vt:i4>8</vt:i4>
      </vt:variant>
      <vt:variant>
        <vt:lpstr>Theme</vt:lpstr>
      </vt:variant>
      <vt:variant>
        <vt:i4>2</vt:i4>
      </vt:variant>
      <vt:variant>
        <vt:lpstr>Slide Titles</vt:lpstr>
      </vt:variant>
      <vt:variant>
        <vt:i4>125</vt:i4>
      </vt:variant>
      <vt:variant>
        <vt:lpstr>Custom Shows</vt:lpstr>
      </vt:variant>
      <vt:variant>
        <vt:i4>5</vt:i4>
      </vt:variant>
    </vt:vector>
  </HeadingPairs>
  <TitlesOfParts>
    <vt:vector size="140" baseType="lpstr">
      <vt:lpstr>Arial</vt:lpstr>
      <vt:lpstr>Arial Narrow</vt:lpstr>
      <vt:lpstr>Arial Rounded MT Bold</vt:lpstr>
      <vt:lpstr>Calibri</vt:lpstr>
      <vt:lpstr>Comic Sans MS</vt:lpstr>
      <vt:lpstr>Droid Serif</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data skills?</vt:lpstr>
      <vt:lpstr>What is data?</vt:lpstr>
      <vt:lpstr>What is a datastore?</vt:lpstr>
      <vt:lpstr>What is a database?</vt:lpstr>
      <vt:lpstr>What is a data system?</vt:lpstr>
      <vt:lpstr>What is a data system?</vt:lpstr>
      <vt:lpstr>PowerPoint Presentation</vt:lpstr>
      <vt:lpstr>PowerPoint Presentation</vt:lpstr>
      <vt:lpstr>PowerPoint Presentation</vt:lpstr>
      <vt:lpstr>Why is data management  important to me?</vt:lpstr>
      <vt:lpstr>Why is data management  important to me?</vt:lpstr>
      <vt:lpstr>Why is data management  important to me?</vt:lpstr>
      <vt:lpstr>Why is data management  important to me?</vt:lpstr>
      <vt:lpstr>Why is data management  important to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Rotating Lead In</vt:lpstr>
      <vt:lpstr>15 Minute Timer</vt:lpstr>
      <vt:lpstr>10 Minute Timer</vt:lpstr>
      <vt:lpstr>7 Minute Timer</vt:lpstr>
      <vt:lpstr>5 Minute Timer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Hurley, Keith</dc:creator>
  <cp:lastModifiedBy>Hurley, Keith</cp:lastModifiedBy>
  <cp:revision>274</cp:revision>
  <cp:lastPrinted>2016-08-04T22:09:46Z</cp:lastPrinted>
  <dcterms:created xsi:type="dcterms:W3CDTF">2006-08-16T00:00:00Z</dcterms:created>
  <dcterms:modified xsi:type="dcterms:W3CDTF">2022-03-01T15:49:01Z</dcterms:modified>
</cp:coreProperties>
</file>